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1" r:id="rId3"/>
    <p:sldId id="292" r:id="rId4"/>
    <p:sldId id="293" r:id="rId5"/>
    <p:sldId id="294" r:id="rId6"/>
    <p:sldId id="295" r:id="rId7"/>
    <p:sldId id="310" r:id="rId8"/>
    <p:sldId id="288" r:id="rId9"/>
    <p:sldId id="289" r:id="rId10"/>
    <p:sldId id="318" r:id="rId11"/>
    <p:sldId id="296" r:id="rId12"/>
    <p:sldId id="307" r:id="rId13"/>
    <p:sldId id="298" r:id="rId14"/>
    <p:sldId id="257" r:id="rId15"/>
    <p:sldId id="301" r:id="rId16"/>
    <p:sldId id="300" r:id="rId17"/>
    <p:sldId id="302" r:id="rId18"/>
    <p:sldId id="299" r:id="rId19"/>
    <p:sldId id="303" r:id="rId20"/>
    <p:sldId id="304" r:id="rId21"/>
    <p:sldId id="311" r:id="rId22"/>
    <p:sldId id="314" r:id="rId23"/>
    <p:sldId id="309" r:id="rId24"/>
    <p:sldId id="317" r:id="rId25"/>
    <p:sldId id="315" r:id="rId26"/>
    <p:sldId id="284" r:id="rId27"/>
    <p:sldId id="306" r:id="rId28"/>
    <p:sldId id="285" r:id="rId29"/>
    <p:sldId id="286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7C4D8F7-907E-4D40-8248-9DE78800C3CF}">
          <p14:sldIdLst>
            <p14:sldId id="256"/>
            <p14:sldId id="291"/>
            <p14:sldId id="292"/>
            <p14:sldId id="293"/>
            <p14:sldId id="294"/>
            <p14:sldId id="295"/>
            <p14:sldId id="310"/>
            <p14:sldId id="288"/>
            <p14:sldId id="289"/>
            <p14:sldId id="318"/>
            <p14:sldId id="296"/>
            <p14:sldId id="307"/>
            <p14:sldId id="298"/>
            <p14:sldId id="257"/>
            <p14:sldId id="301"/>
            <p14:sldId id="300"/>
            <p14:sldId id="302"/>
            <p14:sldId id="299"/>
            <p14:sldId id="303"/>
            <p14:sldId id="304"/>
            <p14:sldId id="311"/>
            <p14:sldId id="314"/>
            <p14:sldId id="309"/>
            <p14:sldId id="317"/>
            <p14:sldId id="315"/>
            <p14:sldId id="284"/>
            <p14:sldId id="306"/>
            <p14:sldId id="285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FB25"/>
    <a:srgbClr val="305041"/>
    <a:srgbClr val="45735D"/>
    <a:srgbClr val="FFEA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89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1B48A-E4BA-49B1-9665-4502BD1C5B79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C61B48A-E4BA-49B1-9665-4502BD1C5B79}" type="datetimeFigureOut">
              <a:rPr lang="ru-RU" smtClean="0"/>
              <a:t>06.12.2021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8A3DD91-2E6F-439B-8F20-A15A1C967F1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33056"/>
            <a:ext cx="3892511" cy="292494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5517232"/>
            <a:ext cx="3960441" cy="1080120"/>
          </a:xfrm>
        </p:spPr>
        <p:txBody>
          <a:bodyPr>
            <a:normAutofit fontScale="92500" lnSpcReduction="10000"/>
          </a:bodyPr>
          <a:lstStyle/>
          <a:p>
            <a:pPr algn="r"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Воспитатель </a:t>
            </a:r>
          </a:p>
          <a:p>
            <a:pPr algn="r">
              <a:defRPr/>
            </a:pP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(1 младшей группы): </a:t>
            </a:r>
          </a:p>
          <a:p>
            <a:pPr algn="r">
              <a:defRPr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Мурашкина О.В.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ru-RU" sz="2800" dirty="0">
              <a:latin typeface="Monotype Corsiva" pitchFamily="66" charset="0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1" y="404665"/>
            <a:ext cx="8568952" cy="3456384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2000" dirty="0">
                <a:effectLst/>
              </a:rPr>
              <a:t>Муниципальное бюджетное дошкольное образовательное учреждение </a:t>
            </a:r>
            <a:r>
              <a:rPr lang="ru-RU" sz="2000" dirty="0" err="1">
                <a:effectLst/>
              </a:rPr>
              <a:t>Курагинский</a:t>
            </a:r>
            <a:r>
              <a:rPr lang="ru-RU" sz="2000" dirty="0">
                <a:effectLst/>
              </a:rPr>
              <a:t> детский сад № 9 </a:t>
            </a:r>
            <a:r>
              <a:rPr lang="ru-RU" sz="2000" dirty="0" smtClean="0">
                <a:effectLst/>
              </a:rPr>
              <a:t>«Алёнушка»</a:t>
            </a:r>
            <a:br>
              <a:rPr lang="ru-RU" sz="2000" dirty="0" smtClean="0">
                <a:effectLst/>
              </a:rPr>
            </a:b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r>
              <a:rPr lang="ru-RU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35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35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32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ЗДОРОВЬЕСБЕРЕГАЮЩИЕ ТЕХНОЛОГИИ В ДОУ</a:t>
            </a:r>
            <a:r>
              <a:rPr lang="ru-RU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4800" dirty="0" smtClean="0">
                <a:solidFill>
                  <a:srgbClr val="FF0000"/>
                </a:solidFill>
                <a:latin typeface="Monotype Corsiva" pitchFamily="66" charset="0"/>
              </a:rPr>
              <a:t>«СУ-ДЖОК  ТЕРАПИЯ»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22286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53556"/>
            <a:ext cx="7992888" cy="1152128"/>
          </a:xfrm>
        </p:spPr>
        <p:txBody>
          <a:bodyPr/>
          <a:lstStyle/>
          <a:p>
            <a:pPr marL="0" indent="0" algn="just">
              <a:buNone/>
            </a:pPr>
            <a:r>
              <a:rPr lang="en-US" sz="2500" dirty="0" smtClean="0">
                <a:effectLst/>
              </a:rPr>
              <a:t>	</a:t>
            </a:r>
            <a:endParaRPr lang="ru-RU" sz="25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547936" y="485056"/>
            <a:ext cx="7992888" cy="115212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just">
              <a:buFont typeface="Georgia" pitchFamily="18" charset="0"/>
              <a:buNone/>
            </a:pPr>
            <a:r>
              <a:rPr lang="en-US" sz="2500" dirty="0" smtClean="0">
                <a:effectLst/>
              </a:rPr>
              <a:t>	</a:t>
            </a:r>
            <a:endParaRPr lang="ru-RU" sz="25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59632" y="260649"/>
            <a:ext cx="7200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Дыхательные упражнения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«Снежинки»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Дыхательная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 стала неотъемлемой частью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физкультурно-оздоровительной работы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Комплексы дыхательной гимнастики способствуют выработке правильного дыхания, предупреждению простудных заболеваний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374" y="1923365"/>
            <a:ext cx="4231248" cy="432143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47042" y="2708920"/>
            <a:ext cx="30888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Снег, снег кружится,</a:t>
            </a:r>
            <a:br>
              <a:rPr lang="ru-RU" dirty="0"/>
            </a:br>
            <a:r>
              <a:rPr lang="ru-RU" dirty="0"/>
              <a:t>Белая вся улица!</a:t>
            </a:r>
            <a:br>
              <a:rPr lang="ru-RU" dirty="0"/>
            </a:br>
            <a:r>
              <a:rPr lang="ru-RU" dirty="0" err="1"/>
              <a:t>Собралися</a:t>
            </a:r>
            <a:r>
              <a:rPr lang="ru-RU" dirty="0"/>
              <a:t> мы в кружок,</a:t>
            </a:r>
            <a:br>
              <a:rPr lang="ru-RU" dirty="0"/>
            </a:br>
            <a:r>
              <a:rPr lang="ru-RU" dirty="0"/>
              <a:t>Завертелись, как снежок.</a:t>
            </a:r>
            <a:r>
              <a:rPr lang="ru-RU" dirty="0">
                <a:solidFill>
                  <a:srgbClr val="000000"/>
                </a:solidFill>
              </a:rPr>
              <a:t/>
            </a:r>
            <a:br>
              <a:rPr lang="ru-RU" dirty="0">
                <a:solidFill>
                  <a:srgbClr val="000000"/>
                </a:solidFill>
              </a:rPr>
            </a:br>
            <a:endParaRPr lang="ru-RU" dirty="0" smtClean="0">
              <a:solidFill>
                <a:srgbClr val="000000"/>
              </a:solidFill>
            </a:endParaRPr>
          </a:p>
          <a:p>
            <a:pPr algn="r"/>
            <a:r>
              <a:rPr lang="ru-RU" dirty="0"/>
              <a:t>А. </a:t>
            </a:r>
            <a:r>
              <a:rPr lang="ru-RU" dirty="0" err="1"/>
              <a:t>Барто</a:t>
            </a:r>
            <a:r>
              <a:rPr lang="ru-RU" dirty="0">
                <a:solidFill>
                  <a:srgbClr val="000000"/>
                </a:solidFill>
              </a:rPr>
              <a:t/>
            </a:r>
            <a:br>
              <a:rPr lang="ru-RU" dirty="0">
                <a:solidFill>
                  <a:srgbClr val="000000"/>
                </a:solidFill>
              </a:rPr>
            </a:br>
            <a:endParaRPr lang="ru-RU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14716" y="6346316"/>
            <a:ext cx="4024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 сдувают кусочки ваты с ладошек.</a:t>
            </a:r>
          </a:p>
        </p:txBody>
      </p:sp>
    </p:spTree>
    <p:extLst>
      <p:ext uri="{BB962C8B-B14F-4D97-AF65-F5344CB8AC3E}">
        <p14:creationId xmlns:p14="http://schemas.microsoft.com/office/powerpoint/2010/main" val="199482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39552" y="404664"/>
            <a:ext cx="7920880" cy="4824536"/>
          </a:xfrm>
        </p:spPr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endParaRPr lang="ru-RU" b="1" dirty="0" smtClean="0"/>
          </a:p>
          <a:p>
            <a:pPr marL="0" indent="0" algn="just">
              <a:buNone/>
            </a:pPr>
            <a:r>
              <a:rPr lang="ru-RU" sz="3300" b="1" dirty="0" smtClean="0"/>
              <a:t>Актуальность</a:t>
            </a:r>
            <a:r>
              <a:rPr lang="ru-RU" sz="3300" dirty="0"/>
              <a:t>.  </a:t>
            </a:r>
            <a:endParaRPr lang="ru-RU" sz="3300" dirty="0" smtClean="0"/>
          </a:p>
          <a:p>
            <a:pPr marL="0" indent="0" algn="just">
              <a:buNone/>
            </a:pPr>
            <a:endParaRPr lang="ru-RU" sz="3300" dirty="0" smtClean="0"/>
          </a:p>
          <a:p>
            <a:pPr marL="0" indent="0" algn="just">
              <a:lnSpc>
                <a:spcPts val="2360"/>
              </a:lnSpc>
              <a:buNone/>
            </a:pPr>
            <a:r>
              <a:rPr lang="ru-RU" sz="3300" b="1" dirty="0" smtClean="0"/>
              <a:t>	</a:t>
            </a: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детей -  одна из основных проблем в современном обществе. Дошкольный возраст наиболее ответственный этап в жизни каждого человека. Именно в этом возрастном периоде закладываются основы здоровья. </a:t>
            </a:r>
            <a:endParaRPr lang="ru-RU" sz="33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ts val="2360"/>
              </a:lnSpc>
              <a:buNone/>
            </a:pPr>
            <a:r>
              <a:rPr lang="ru-RU" sz="3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идёт постоянный поиск новых и совершенствование старых форм, средств и методов оздоровления детей в условиях дошкольных образовательных учреждений. </a:t>
            </a:r>
            <a:endParaRPr lang="ru-RU" sz="33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endParaRPr lang="ru-RU" sz="2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70000"/>
              </a:lnSpc>
              <a:buNone/>
            </a:pPr>
            <a:r>
              <a:rPr lang="ru-RU" sz="4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</a:t>
            </a:r>
            <a:r>
              <a:rPr lang="ru-RU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таких методов является  Су-</a:t>
            </a:r>
            <a:r>
              <a:rPr lang="ru-RU" sz="4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Джок</a:t>
            </a:r>
            <a:r>
              <a:rPr lang="ru-RU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терапия.</a:t>
            </a:r>
          </a:p>
          <a:p>
            <a:pPr>
              <a:lnSpc>
                <a:spcPts val="2360"/>
              </a:lnSpc>
            </a:pPr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06679" y="4797152"/>
            <a:ext cx="7862707" cy="1152128"/>
          </a:xfrm>
        </p:spPr>
        <p:txBody>
          <a:bodyPr/>
          <a:lstStyle/>
          <a:p>
            <a:pPr marL="0" indent="0">
              <a:buNone/>
            </a:pPr>
            <a:r>
              <a:rPr lang="ru-RU" sz="3000" dirty="0" smtClean="0"/>
              <a:t>ЗДОРОВЬЕСБЕРЕГАЮЩИЕ ТЕХНОЛОГИИ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90371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39752" y="188640"/>
            <a:ext cx="54726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C00000"/>
                </a:solidFill>
              </a:rPr>
              <a:t>Что такое </a:t>
            </a:r>
            <a:r>
              <a:rPr lang="ru-RU" sz="2400" b="1" dirty="0" smtClean="0">
                <a:solidFill>
                  <a:srgbClr val="C00000"/>
                </a:solidFill>
              </a:rPr>
              <a:t>Су-Джок </a:t>
            </a:r>
            <a:r>
              <a:rPr lang="ru-RU" sz="2400" b="1" dirty="0">
                <a:solidFill>
                  <a:srgbClr val="C00000"/>
                </a:solidFill>
              </a:rPr>
              <a:t>терапия</a:t>
            </a:r>
            <a:r>
              <a:rPr lang="ru-RU" sz="2400" b="1" dirty="0" smtClean="0">
                <a:solidFill>
                  <a:srgbClr val="C00000"/>
                </a:solidFill>
              </a:rPr>
              <a:t>?</a:t>
            </a:r>
          </a:p>
          <a:p>
            <a:pPr lvl="0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32990" y="1862326"/>
            <a:ext cx="556720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Су-Джок </a:t>
            </a:r>
            <a:r>
              <a:rPr lang="ru-RU" sz="2400" dirty="0"/>
              <a:t>терапия – это одно из направлений восточной медицины, разработанное южно-корейским профессором Пак </a:t>
            </a:r>
            <a:r>
              <a:rPr lang="ru-RU" sz="2400" dirty="0" err="1"/>
              <a:t>Чже</a:t>
            </a:r>
            <a:r>
              <a:rPr lang="ru-RU" sz="2400" dirty="0"/>
              <a:t> </a:t>
            </a:r>
            <a:r>
              <a:rPr lang="ru-RU" sz="2400" dirty="0" smtClean="0"/>
              <a:t>ВУ.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64704"/>
            <a:ext cx="2236093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55576" y="3789040"/>
            <a:ext cx="73803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ru-RU" sz="2000" dirty="0"/>
              <a:t>Метод терапии Су-Джок основан на том, что каждому органу человеческого тела соответствуют биоактивные точки, расположенные на кистях и стопах. Воздействуя на эти точки, можно избавиться от многих болезней или предотвратить их развитие.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ru-RU" sz="2000" dirty="0"/>
              <a:t>Су-Джок - это метод, проверенный исследованиями и доказавший свою эффективность и безопасность. Эта система настолько проста и доступна, что освоить ее может даже  ребенок.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6735"/>
            <a:ext cx="1805558" cy="148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0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259632" y="188640"/>
            <a:ext cx="7344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 CYR" panose="02020603050405020304" pitchFamily="18" charset="0"/>
              </a:rPr>
              <a:t>25 ноября проведено занятие </a:t>
            </a:r>
            <a:r>
              <a:rPr lang="ru-RU" b="1" dirty="0">
                <a:latin typeface="Times New Roman CYR" panose="02020603050405020304" pitchFamily="18" charset="0"/>
              </a:rPr>
              <a:t>по </a:t>
            </a:r>
            <a:r>
              <a:rPr lang="ru-RU" b="1" dirty="0" err="1">
                <a:latin typeface="Times New Roman CYR" panose="02020603050405020304" pitchFamily="18" charset="0"/>
              </a:rPr>
              <a:t>валеологии</a:t>
            </a:r>
            <a:r>
              <a:rPr lang="ru-RU" b="1" dirty="0">
                <a:latin typeface="Times New Roman CYR" panose="02020603050405020304" pitchFamily="18" charset="0"/>
              </a:rPr>
              <a:t> </a:t>
            </a:r>
            <a:r>
              <a:rPr lang="ru-RU" b="1" dirty="0" smtClean="0">
                <a:latin typeface="Times New Roman CYR" panose="02020603050405020304" pitchFamily="18" charset="0"/>
              </a:rPr>
              <a:t>в 1</a:t>
            </a:r>
            <a:r>
              <a:rPr lang="ru-RU" b="1" dirty="0" smtClean="0">
                <a:latin typeface="Times New Roman" panose="02020603050405020304" pitchFamily="18" charset="0"/>
              </a:rPr>
              <a:t> </a:t>
            </a:r>
            <a:r>
              <a:rPr lang="ru-RU" b="1" dirty="0">
                <a:latin typeface="Times New Roman CYR" panose="02020603050405020304" pitchFamily="18" charset="0"/>
              </a:rPr>
              <a:t>младшей группе</a:t>
            </a:r>
            <a:r>
              <a:rPr lang="ru-RU" b="1" dirty="0">
                <a:latin typeface="Times New Roman" panose="02020603050405020304" pitchFamily="18" charset="0"/>
              </a:rPr>
              <a:t>. </a:t>
            </a:r>
            <a:r>
              <a:rPr lang="ru-RU" b="1" dirty="0" err="1">
                <a:latin typeface="Times New Roman CYR" panose="02020603050405020304" pitchFamily="18" charset="0"/>
              </a:rPr>
              <a:t>Психогимнастика</a:t>
            </a:r>
            <a:r>
              <a:rPr lang="ru-RU" b="1" dirty="0">
                <a:latin typeface="Times New Roman CYR" panose="02020603050405020304" pitchFamily="18" charset="0"/>
              </a:rPr>
              <a:t> с элементами Су </a:t>
            </a:r>
            <a:r>
              <a:rPr lang="ru-RU" b="1" dirty="0" err="1">
                <a:latin typeface="Times New Roman CYR" panose="02020603050405020304" pitchFamily="18" charset="0"/>
              </a:rPr>
              <a:t>Джок</a:t>
            </a:r>
            <a:r>
              <a:rPr lang="ru-RU" b="1" dirty="0">
                <a:latin typeface="Times New Roman CYR" panose="02020603050405020304" pitchFamily="18" charset="0"/>
              </a:rPr>
              <a:t> терапии </a:t>
            </a:r>
            <a:endParaRPr lang="ru-RU" b="1" dirty="0" smtClean="0">
              <a:latin typeface="Times New Roman CYR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</a:rPr>
              <a:t>«</a:t>
            </a:r>
            <a:r>
              <a:rPr lang="ru-RU" b="1" dirty="0">
                <a:latin typeface="Times New Roman" panose="02020603050405020304" pitchFamily="18" charset="0"/>
              </a:rPr>
              <a:t>По </a:t>
            </a:r>
            <a:r>
              <a:rPr lang="ru-RU" b="1" dirty="0">
                <a:latin typeface="Times New Roman CYR" panose="02020603050405020304" pitchFamily="18" charset="0"/>
              </a:rPr>
              <a:t>дороге </a:t>
            </a:r>
            <a:r>
              <a:rPr lang="ru-RU" b="1" dirty="0" smtClean="0">
                <a:latin typeface="Times New Roman CYR" panose="02020603050405020304" pitchFamily="18" charset="0"/>
              </a:rPr>
              <a:t>в детский сад».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268760"/>
            <a:ext cx="7776864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7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764704"/>
            <a:ext cx="5184577" cy="545512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67544" y="1988840"/>
            <a:ext cx="30243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Занятие было с утра, поэтому мы повторили нашу пальчиковую гимнастику «Доброе утро».</a:t>
            </a:r>
          </a:p>
          <a:p>
            <a:pPr algn="just"/>
            <a:endParaRPr lang="ru-RU" dirty="0">
              <a:effectLst/>
            </a:endParaRPr>
          </a:p>
          <a:p>
            <a:pPr algn="just"/>
            <a:r>
              <a:rPr lang="ru-RU" dirty="0" smtClean="0"/>
              <a:t>Это способствовало раскрепощению детей в присутствии гостей, вовлечению в игровой процесс.</a:t>
            </a:r>
            <a:endParaRPr lang="ru-RU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6544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83721" y="548680"/>
            <a:ext cx="31683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Шагает дочка с мамой рядом. </a:t>
            </a:r>
          </a:p>
          <a:p>
            <a:r>
              <a:rPr lang="ru-RU" dirty="0"/>
              <a:t>Но вот заныла по пути:</a:t>
            </a:r>
          </a:p>
          <a:p>
            <a:r>
              <a:rPr lang="ru-RU" dirty="0"/>
              <a:t>– Устала я шагать-идти. </a:t>
            </a:r>
          </a:p>
          <a:p>
            <a:r>
              <a:rPr lang="ru-RU" dirty="0"/>
              <a:t>– Зачем шагать? –</a:t>
            </a:r>
          </a:p>
          <a:p>
            <a:r>
              <a:rPr lang="ru-RU" dirty="0"/>
              <a:t>Сказала мать. –</a:t>
            </a:r>
          </a:p>
          <a:p>
            <a:r>
              <a:rPr lang="ru-RU" dirty="0"/>
              <a:t>Попробуй зайцем поскакать. </a:t>
            </a:r>
          </a:p>
          <a:p>
            <a:r>
              <a:rPr lang="ru-RU" dirty="0"/>
              <a:t>Вот так! </a:t>
            </a:r>
          </a:p>
          <a:p>
            <a:r>
              <a:rPr lang="ru-RU" dirty="0"/>
              <a:t>Ещё давай-ка! </a:t>
            </a:r>
          </a:p>
          <a:p>
            <a:r>
              <a:rPr lang="ru-RU" dirty="0"/>
              <a:t>Отлично. </a:t>
            </a:r>
          </a:p>
          <a:p>
            <a:r>
              <a:rPr lang="ru-RU" dirty="0"/>
              <a:t>Ай да зайка! </a:t>
            </a:r>
            <a:endParaRPr lang="ru-RU" dirty="0"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4" y="188640"/>
            <a:ext cx="5256584" cy="6438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721" y="4146450"/>
            <a:ext cx="2780361" cy="248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9587" y="303237"/>
            <a:ext cx="7992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Пока «шли» в детский сад дети перевоплощались в разных животных, старались имитировать их движения: </a:t>
            </a:r>
          </a:p>
          <a:p>
            <a:r>
              <a:rPr lang="ru-RU" dirty="0" smtClean="0"/>
              <a:t>- зайку (прыгали как зайки);</a:t>
            </a:r>
          </a:p>
          <a:p>
            <a:r>
              <a:rPr lang="ru-RU" dirty="0" smtClean="0">
                <a:effectLst/>
              </a:rPr>
              <a:t>-лисичку;</a:t>
            </a:r>
          </a:p>
          <a:p>
            <a:r>
              <a:rPr lang="ru-RU" dirty="0" smtClean="0">
                <a:effectLst/>
              </a:rPr>
              <a:t>- кошку, собачку, слона….</a:t>
            </a:r>
          </a:p>
          <a:p>
            <a:endParaRPr lang="ru-RU" dirty="0"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87" y="1844824"/>
            <a:ext cx="3780366" cy="38164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790" y="1201950"/>
            <a:ext cx="4108682" cy="525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4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80112" y="322094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А это кто там за кустом,</a:t>
            </a:r>
          </a:p>
          <a:p>
            <a:r>
              <a:rPr lang="ru-RU" dirty="0"/>
              <a:t>С длинным рыженьким хвостом,</a:t>
            </a:r>
          </a:p>
          <a:p>
            <a:r>
              <a:rPr lang="ru-RU" dirty="0"/>
              <a:t>Ей на месте не сидится,</a:t>
            </a:r>
          </a:p>
          <a:p>
            <a:r>
              <a:rPr lang="ru-RU" dirty="0"/>
              <a:t>Это рыжая лисица!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620688"/>
            <a:ext cx="2173840" cy="22768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4509120"/>
            <a:ext cx="2801902" cy="209801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427984" y="5533757"/>
            <a:ext cx="32428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 как ступает слон большой?</a:t>
            </a:r>
          </a:p>
          <a:p>
            <a:r>
              <a:rPr lang="ru-RU" dirty="0"/>
              <a:t>Трясутся стены дома</a:t>
            </a:r>
            <a:r>
              <a:rPr lang="ru-RU" dirty="0" smtClean="0"/>
              <a:t>!  Ой…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60648"/>
            <a:ext cx="5256584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3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5200188"/>
            <a:ext cx="1706296" cy="155597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67744" y="5516511"/>
            <a:ext cx="4968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Как за птенцом крадётся кошка?</a:t>
            </a:r>
          </a:p>
          <a:p>
            <a:r>
              <a:rPr lang="ru-RU" dirty="0"/>
              <a:t>Неслышно,</a:t>
            </a:r>
          </a:p>
          <a:p>
            <a:r>
              <a:rPr lang="ru-RU" dirty="0"/>
              <a:t>Тихо, осторожно…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227" y="5229199"/>
            <a:ext cx="2164009" cy="14979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404664"/>
            <a:ext cx="8088676" cy="461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26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87" y="509278"/>
            <a:ext cx="1656184" cy="148008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51895" y="620688"/>
            <a:ext cx="41431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 вот, ежата на </a:t>
            </a:r>
            <a:r>
              <a:rPr lang="ru-RU" b="1" dirty="0"/>
              <a:t>дорожке </a:t>
            </a:r>
            <a:endParaRPr lang="ru-RU" b="1" dirty="0" smtClean="0"/>
          </a:p>
          <a:p>
            <a:r>
              <a:rPr lang="ru-RU" dirty="0" smtClean="0"/>
              <a:t>Ежата </a:t>
            </a:r>
            <a:r>
              <a:rPr lang="ru-RU" dirty="0"/>
              <a:t>колют нам ладошки,</a:t>
            </a:r>
          </a:p>
          <a:p>
            <a:r>
              <a:rPr lang="ru-RU" dirty="0"/>
              <a:t>Хотите поиграть немножко?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2420888"/>
            <a:ext cx="7159749" cy="38884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437531"/>
            <a:ext cx="1864447" cy="162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9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96944" cy="6192688"/>
          </a:xfrm>
        </p:spPr>
        <p:txBody>
          <a:bodyPr/>
          <a:lstStyle/>
          <a:p>
            <a:pPr marL="0" indent="0" algn="just">
              <a:buNone/>
            </a:pPr>
            <a:r>
              <a:rPr lang="en-US" sz="2500" dirty="0" smtClean="0">
                <a:effectLst/>
              </a:rPr>
              <a:t>	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Самый </a:t>
            </a:r>
            <a:r>
              <a:rPr lang="ru-RU" sz="2500" dirty="0">
                <a:solidFill>
                  <a:schemeClr val="tx1"/>
                </a:solidFill>
                <a:effectLst/>
              </a:rPr>
              <a:t>драгоценный дар, который человек получил от природы - это здоровье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.</a:t>
            </a:r>
            <a:r>
              <a:rPr lang="en-US" sz="2500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2500" dirty="0" smtClean="0">
                <a:solidFill>
                  <a:schemeClr val="tx1"/>
                </a:solidFill>
                <a:effectLst/>
              </a:rPr>
            </a:br>
            <a:r>
              <a:rPr lang="ru-RU" sz="2500" dirty="0" smtClean="0">
                <a:solidFill>
                  <a:schemeClr val="tx1"/>
                </a:solidFill>
                <a:effectLst/>
              </a:rPr>
              <a:t>Какой </a:t>
            </a:r>
            <a:r>
              <a:rPr lang="ru-RU" sz="2500" dirty="0">
                <a:solidFill>
                  <a:schemeClr val="tx1"/>
                </a:solidFill>
                <a:effectLst/>
              </a:rPr>
              <a:t>совершенной ни была бы медицина, она не может избавить каждого от болезней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.</a:t>
            </a:r>
            <a:r>
              <a:rPr lang="en-US" sz="2500" dirty="0" smtClean="0">
                <a:solidFill>
                  <a:schemeClr val="tx1"/>
                </a:solidFill>
                <a:effectLst/>
              </a:rPr>
              <a:t/>
            </a:r>
            <a:br>
              <a:rPr lang="en-US" sz="2500" dirty="0" smtClean="0">
                <a:solidFill>
                  <a:schemeClr val="tx1"/>
                </a:solidFill>
                <a:effectLst/>
              </a:rPr>
            </a:br>
            <a:r>
              <a:rPr lang="en-US" sz="2500" dirty="0">
                <a:solidFill>
                  <a:schemeClr val="tx1"/>
                </a:solidFill>
                <a:effectLst/>
              </a:rPr>
              <a:t>	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 «Здоровье </a:t>
            </a:r>
            <a:r>
              <a:rPr lang="ru-RU" sz="2500" dirty="0">
                <a:solidFill>
                  <a:schemeClr val="tx1"/>
                </a:solidFill>
                <a:effectLst/>
              </a:rPr>
              <a:t>каждому человеку дает физкультура, закаливание, здоровый образ жизни</a:t>
            </a:r>
            <a:r>
              <a:rPr lang="ru-RU" sz="2500" dirty="0" smtClean="0">
                <a:solidFill>
                  <a:schemeClr val="tx1"/>
                </a:solidFill>
                <a:effectLst/>
              </a:rPr>
              <a:t>!» </a:t>
            </a:r>
            <a:r>
              <a:rPr lang="ru-RU" sz="2500" dirty="0">
                <a:solidFill>
                  <a:schemeClr val="tx1"/>
                </a:solidFill>
                <a:effectLst/>
              </a:rPr>
              <a:t>- эти слова принадлежат великому отечественному хирургу, ученому, академику Н. М. Амосову.</a:t>
            </a:r>
            <a:br>
              <a:rPr lang="ru-RU" sz="2500" dirty="0">
                <a:solidFill>
                  <a:schemeClr val="tx1"/>
                </a:solidFill>
                <a:effectLst/>
              </a:rPr>
            </a:br>
            <a:r>
              <a:rPr lang="ru-RU" sz="2500" dirty="0" smtClean="0">
                <a:solidFill>
                  <a:schemeClr val="tx1"/>
                </a:solidFill>
                <a:effectLst/>
              </a:rPr>
              <a:t/>
            </a:r>
            <a:br>
              <a:rPr lang="ru-RU" sz="2500" dirty="0" smtClean="0">
                <a:solidFill>
                  <a:schemeClr val="tx1"/>
                </a:solidFill>
                <a:effectLst/>
              </a:rPr>
            </a:br>
            <a:r>
              <a:rPr lang="ru-RU" sz="2500" dirty="0" smtClean="0">
                <a:solidFill>
                  <a:schemeClr val="tx1"/>
                </a:solidFill>
                <a:effectLst/>
              </a:rPr>
              <a:t>	Сохранение </a:t>
            </a:r>
            <a:r>
              <a:rPr lang="ru-RU" sz="2500" dirty="0">
                <a:solidFill>
                  <a:schemeClr val="tx1"/>
                </a:solidFill>
                <a:effectLst/>
              </a:rPr>
              <a:t>здоровья детей в процессе воспитания - одна из приоритетных задач нашего дошкольного учреждения. От состояния здоровья детей во многом зависит благополучие общества.</a:t>
            </a:r>
            <a:br>
              <a:rPr lang="ru-RU" sz="2500" dirty="0">
                <a:solidFill>
                  <a:schemeClr val="tx1"/>
                </a:solidFill>
                <a:effectLst/>
              </a:rPr>
            </a:br>
            <a:r>
              <a:rPr lang="ru-RU" sz="2500" dirty="0">
                <a:solidFill>
                  <a:schemeClr val="tx1"/>
                </a:solidFill>
                <a:effectLst/>
              </a:rPr>
              <a:t>Целью методической разработки является сохранение и укрепление здоровья воспитанников, привитие им навыков здорового образа жизни.</a:t>
            </a:r>
            <a:br>
              <a:rPr lang="ru-RU" sz="2500" dirty="0">
                <a:solidFill>
                  <a:schemeClr val="tx1"/>
                </a:solidFill>
                <a:effectLst/>
              </a:rPr>
            </a:br>
            <a:endParaRPr lang="ru-RU" sz="25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93540" y="620688"/>
            <a:ext cx="82109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Поскольку </a:t>
            </a:r>
            <a:r>
              <a:rPr lang="ru-RU" dirty="0"/>
              <a:t>на ладони находится множество биологически активных точек, эффективным способом их стимуляции является массаж специальным шариком. </a:t>
            </a:r>
            <a:endParaRPr lang="ru-RU" dirty="0" smtClean="0"/>
          </a:p>
          <a:p>
            <a:pPr algn="ctr"/>
            <a:r>
              <a:rPr lang="ru-RU" dirty="0" smtClean="0"/>
              <a:t>Прокатывая </a:t>
            </a:r>
            <a:r>
              <a:rPr lang="ru-RU" dirty="0"/>
              <a:t>шарик между ладошками, дети массируют </a:t>
            </a:r>
            <a:r>
              <a:rPr lang="ru-RU" dirty="0" err="1" smtClean="0"/>
              <a:t>мыщцы</a:t>
            </a:r>
            <a:r>
              <a:rPr lang="ru-RU" dirty="0" smtClean="0"/>
              <a:t> рук.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2098016"/>
            <a:ext cx="4803626" cy="468052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93540" y="2204864"/>
            <a:ext cx="3530388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sz="2200" dirty="0" smtClean="0"/>
              <a:t>Этот маленький дружок называется СУ-ДЖОК,</a:t>
            </a:r>
          </a:p>
          <a:p>
            <a:r>
              <a:rPr lang="ru-RU" sz="2200" dirty="0" smtClean="0"/>
              <a:t>Я его в руках катаю, </a:t>
            </a:r>
          </a:p>
          <a:p>
            <a:r>
              <a:rPr lang="ru-RU" sz="2200" dirty="0" smtClean="0"/>
              <a:t>свои пальцы разминаю.</a:t>
            </a:r>
          </a:p>
          <a:p>
            <a:r>
              <a:rPr lang="ru-RU" sz="2200" dirty="0" smtClean="0"/>
              <a:t>Будут пальчики сильней, </a:t>
            </a:r>
          </a:p>
          <a:p>
            <a:r>
              <a:rPr lang="ru-RU" sz="2200" dirty="0" smtClean="0"/>
              <a:t>а головушка умней.</a:t>
            </a:r>
          </a:p>
          <a:p>
            <a:endParaRPr lang="ru-RU" sz="2200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5013176"/>
            <a:ext cx="1864447" cy="162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8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539552" y="2471704"/>
            <a:ext cx="8064896" cy="389144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3528" y="332656"/>
            <a:ext cx="8280920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	</a:t>
            </a:r>
            <a:r>
              <a:rPr lang="ru-RU" altLang="ru-RU" sz="2500" b="1" dirty="0">
                <a:solidFill>
                  <a:srgbClr val="FF0000"/>
                </a:solidFill>
              </a:rPr>
              <a:t>М</a:t>
            </a:r>
            <a:r>
              <a:rPr lang="ru-RU" alt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ассаж ушной </a:t>
            </a:r>
            <a:r>
              <a:rPr lang="ru-RU" alt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раковины.</a:t>
            </a:r>
          </a:p>
          <a:p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Ушная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раковина снабжена множеством нервных окончаний. В ухе разветвляются шесть нервов, осуществляющих связи с центральным и вегетативным отделами нервной системы и внутренними органами.</a:t>
            </a:r>
          </a:p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Массаж ушной раковины позволяет активизировать биологически активные точки, оказывает общеукрепляющее, тонизирующее действие на весь организм, позволяет организму «проснуться».</a:t>
            </a:r>
          </a:p>
        </p:txBody>
      </p:sp>
    </p:spTree>
    <p:extLst>
      <p:ext uri="{BB962C8B-B14F-4D97-AF65-F5344CB8AC3E}">
        <p14:creationId xmlns:p14="http://schemas.microsoft.com/office/powerpoint/2010/main" val="202158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505" y="260648"/>
            <a:ext cx="2933515" cy="25202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5576" y="351237"/>
            <a:ext cx="475252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Массаж эластичным кольцом.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Помогает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стимулировать работу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внутренних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органов.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Кольцо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нужно надеть на палец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провести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массаж. </a:t>
            </a:r>
          </a:p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Особенно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важно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воздействовать на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большой палец,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отвечающий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 голову  человека. 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07" y="2917991"/>
            <a:ext cx="2304256" cy="169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539552" y="4725144"/>
            <a:ext cx="4320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Чтоб здоров был пальчик наш,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сделаем ему массаж, 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посильнее разотрём.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к другому перейдем….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506" y="2882933"/>
            <a:ext cx="2941746" cy="368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7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628800"/>
            <a:ext cx="4152900" cy="4680520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213415"/>
              </p:ext>
            </p:extLst>
          </p:nvPr>
        </p:nvGraphicFramePr>
        <p:xfrm>
          <a:off x="683568" y="188640"/>
          <a:ext cx="4008884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8884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Сжимание шариков в кулачки</a:t>
                      </a:r>
                      <a:endParaRPr lang="ru-RU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628800"/>
            <a:ext cx="3312368" cy="4712908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912268"/>
              </p:ext>
            </p:extLst>
          </p:nvPr>
        </p:nvGraphicFramePr>
        <p:xfrm>
          <a:off x="4943822" y="188640"/>
          <a:ext cx="4008884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8884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Катание шариков ладошками</a:t>
                      </a:r>
                      <a:endParaRPr lang="ru-RU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712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6512511" cy="1143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04664"/>
            <a:ext cx="4104456" cy="59991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059" y="106947"/>
            <a:ext cx="3056127" cy="3384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059" y="3531950"/>
            <a:ext cx="2952328" cy="302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9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15616" y="476672"/>
            <a:ext cx="78488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Проведенное мероприятие посредством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различных физических упражнений и движений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формирует 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детях способность к эмоционально-пластическому самовыражению, перевоплощению в игровой образ,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развивает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творческие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возможности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Способствует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нормализации и гармонизации  общения с окружающим миром.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Учит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имитировать движения  животных, их мимику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0215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помощью су –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джок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  терапии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содействует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физическому, эмоционально- эстетическому, социальному развитию  детей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784996"/>
            <a:ext cx="4788532" cy="38123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2784996"/>
            <a:ext cx="2715099" cy="381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0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2-конечная звезда 3"/>
          <p:cNvSpPr/>
          <p:nvPr/>
        </p:nvSpPr>
        <p:spPr>
          <a:xfrm>
            <a:off x="0" y="188640"/>
            <a:ext cx="9144000" cy="1008112"/>
          </a:xfrm>
          <a:prstGeom prst="star32">
            <a:avLst/>
          </a:prstGeom>
          <a:gradFill>
            <a:gsLst>
              <a:gs pos="0">
                <a:srgbClr val="C8FB25"/>
              </a:gs>
              <a:gs pos="56000">
                <a:srgbClr val="FFFF00"/>
              </a:gs>
              <a:gs pos="40000">
                <a:schemeClr val="accent4">
                  <a:tint val="64000"/>
                  <a:satMod val="160000"/>
                </a:schemeClr>
              </a:gs>
              <a:gs pos="20000">
                <a:schemeClr val="bg2">
                  <a:lumMod val="75000"/>
                </a:schemeClr>
              </a:gs>
              <a:gs pos="77000">
                <a:schemeClr val="bg2"/>
              </a:gs>
              <a:gs pos="100000">
                <a:srgbClr val="C8FB25"/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496943" cy="8640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i="1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Неоспоримые достоинства </a:t>
            </a:r>
            <a:br>
              <a:rPr lang="ru-RU" sz="2800" i="1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800" i="1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Су – </a:t>
            </a:r>
            <a:r>
              <a:rPr lang="ru-RU" sz="2800" i="1" dirty="0" err="1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Джок</a:t>
            </a:r>
            <a:r>
              <a:rPr lang="ru-RU" sz="2800" i="1" dirty="0" smtClean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терапии </a:t>
            </a:r>
            <a:endParaRPr lang="ru-RU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1484784"/>
            <a:ext cx="9144000" cy="5373216"/>
          </a:xfrm>
          <a:gradFill>
            <a:gsLst>
              <a:gs pos="0">
                <a:srgbClr val="C8FB25"/>
              </a:gs>
              <a:gs pos="56000">
                <a:srgbClr val="FFFF00"/>
              </a:gs>
              <a:gs pos="40000">
                <a:schemeClr val="accent4">
                  <a:tint val="64000"/>
                  <a:satMod val="160000"/>
                </a:schemeClr>
              </a:gs>
              <a:gs pos="20000">
                <a:schemeClr val="bg2">
                  <a:lumMod val="75000"/>
                </a:schemeClr>
              </a:gs>
              <a:gs pos="77000">
                <a:schemeClr val="bg2"/>
              </a:gs>
              <a:gs pos="100000">
                <a:srgbClr val="C8FB25"/>
              </a:gs>
            </a:gsLst>
            <a:lin ang="8400000" scaled="0"/>
          </a:gradFill>
        </p:spPr>
        <p:txBody>
          <a:bodyPr>
            <a:normAutofit/>
          </a:bodyPr>
          <a:lstStyle/>
          <a:p>
            <a:r>
              <a:rPr lang="ru-RU" sz="2400" b="1" i="1" u="sng" dirty="0"/>
              <a:t>Высокая эффективность</a:t>
            </a:r>
            <a:r>
              <a:rPr lang="ru-RU" sz="2400" b="1" u="sng" dirty="0"/>
              <a:t> – при правильном применении наступает выраженный эффект.</a:t>
            </a:r>
            <a:endParaRPr lang="ru-RU" sz="2400" b="1" dirty="0"/>
          </a:p>
          <a:p>
            <a:r>
              <a:rPr lang="ru-RU" sz="2400" b="1" i="1" u="sng" dirty="0"/>
              <a:t>Абсолютная безопасность</a:t>
            </a:r>
            <a:r>
              <a:rPr lang="ru-RU" sz="2400" b="1" u="sng" dirty="0"/>
              <a:t> – неправильное применение никогда не наносит вред – оно просто неэффективно.</a:t>
            </a:r>
            <a:endParaRPr lang="ru-RU" sz="2400" b="1" dirty="0"/>
          </a:p>
          <a:p>
            <a:r>
              <a:rPr lang="ru-RU" sz="2400" b="1" i="1" u="sng" dirty="0"/>
              <a:t>Универсальность </a:t>
            </a:r>
            <a:r>
              <a:rPr lang="ru-RU" sz="2400" b="1" u="sng" dirty="0"/>
              <a:t>- Су – </a:t>
            </a:r>
            <a:r>
              <a:rPr lang="ru-RU" sz="2400" b="1" u="sng" dirty="0" err="1"/>
              <a:t>Джок</a:t>
            </a:r>
            <a:r>
              <a:rPr lang="ru-RU" sz="2400" b="1" u="sng" dirty="0"/>
              <a:t> терапию могут использовать и педагоги в своей работе, и родители в домашних условиях.</a:t>
            </a:r>
            <a:endParaRPr lang="ru-RU" sz="2400" b="1" dirty="0"/>
          </a:p>
          <a:p>
            <a:r>
              <a:rPr lang="ru-RU" sz="2400" b="1" i="1" u="sng" dirty="0"/>
              <a:t>Простота применения</a:t>
            </a:r>
            <a:r>
              <a:rPr lang="ru-RU" sz="2400" b="1" u="sng" dirty="0"/>
              <a:t> – для получения результата проводить стимуляцию биологически активных точек с помощью Су – </a:t>
            </a:r>
            <a:r>
              <a:rPr lang="ru-RU" sz="2400" b="1" u="sng" dirty="0" err="1"/>
              <a:t>Джок</a:t>
            </a:r>
            <a:r>
              <a:rPr lang="ru-RU" sz="2400" b="1" u="sng" dirty="0"/>
              <a:t> шариков. /они свободно продаются в аптеках и не требуют больших затрат/</a:t>
            </a:r>
            <a:endParaRPr lang="ru-RU" sz="24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852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332656"/>
            <a:ext cx="8064896" cy="1296144"/>
          </a:xfrm>
        </p:spPr>
        <p:txBody>
          <a:bodyPr/>
          <a:lstStyle/>
          <a:p>
            <a:pPr marL="45720" indent="0">
              <a:buNone/>
            </a:pPr>
            <a:r>
              <a:rPr lang="ru-RU" dirty="0" smtClean="0"/>
              <a:t>Для использования и родителями методики СУ-ДЖОК к папке-передвижки «Здоровый образ жизни дошкольников» разработаны буклеты, в том числе и по Су-</a:t>
            </a:r>
            <a:r>
              <a:rPr lang="ru-RU" dirty="0" err="1" smtClean="0"/>
              <a:t>Джок</a:t>
            </a:r>
            <a:r>
              <a:rPr lang="ru-RU" dirty="0" smtClean="0"/>
              <a:t> терапии.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28800"/>
            <a:ext cx="4882852" cy="2520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172" y="2564904"/>
            <a:ext cx="3528392" cy="395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8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2-конечная звезда 3"/>
          <p:cNvSpPr/>
          <p:nvPr/>
        </p:nvSpPr>
        <p:spPr>
          <a:xfrm>
            <a:off x="107504" y="116632"/>
            <a:ext cx="8784976" cy="1152128"/>
          </a:xfrm>
          <a:prstGeom prst="star32">
            <a:avLst/>
          </a:prstGeom>
          <a:gradFill>
            <a:gsLst>
              <a:gs pos="0">
                <a:schemeClr val="bg2">
                  <a:lumMod val="75000"/>
                </a:schemeClr>
              </a:gs>
              <a:gs pos="49000">
                <a:schemeClr val="bg2">
                  <a:lumMod val="90000"/>
                </a:schemeClr>
              </a:gs>
              <a:gs pos="49100">
                <a:schemeClr val="accent4">
                  <a:tint val="64000"/>
                  <a:satMod val="160000"/>
                </a:schemeClr>
              </a:gs>
              <a:gs pos="18000">
                <a:srgbClr val="FFEA53"/>
              </a:gs>
              <a:gs pos="62089">
                <a:srgbClr val="C8FB25"/>
              </a:gs>
              <a:gs pos="86000">
                <a:schemeClr val="bg2">
                  <a:lumMod val="90000"/>
                </a:schemeClr>
              </a:gs>
              <a:gs pos="100000">
                <a:schemeClr val="bg2">
                  <a:lumMod val="75000"/>
                </a:schemeClr>
              </a:gs>
            </a:gsLst>
            <a:lin ang="6000000" scaled="0"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928991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sz="4800" dirty="0" smtClean="0">
                <a:solidFill>
                  <a:srgbClr val="FF0000"/>
                </a:solidFill>
                <a:latin typeface="Monotype Corsiva" pitchFamily="66" charset="0"/>
              </a:rPr>
              <a:t>Выводы:</a:t>
            </a:r>
            <a:endParaRPr lang="ru-RU" sz="48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412776"/>
            <a:ext cx="7776864" cy="4896544"/>
          </a:xfrm>
        </p:spPr>
        <p:txBody>
          <a:bodyPr>
            <a:noAutofit/>
          </a:bodyPr>
          <a:lstStyle/>
          <a:p>
            <a:pPr marL="45720" indent="0" algn="just">
              <a:buNone/>
            </a:pPr>
            <a:r>
              <a:rPr lang="ru-RU" sz="2400" b="1" dirty="0" smtClean="0">
                <a:solidFill>
                  <a:srgbClr val="0070C0"/>
                </a:solidFill>
              </a:rPr>
              <a:t>	Главный </a:t>
            </a:r>
            <a:r>
              <a:rPr lang="ru-RU" sz="2400" b="1" dirty="0">
                <a:solidFill>
                  <a:srgbClr val="0070C0"/>
                </a:solidFill>
              </a:rPr>
              <a:t>принцип при работе с детьми – не навреди. Ему полностью следует методика </a:t>
            </a:r>
            <a:r>
              <a:rPr lang="ru-RU" sz="2400" b="1" dirty="0" smtClean="0">
                <a:solidFill>
                  <a:srgbClr val="0070C0"/>
                </a:solidFill>
              </a:rPr>
              <a:t>       су-</a:t>
            </a:r>
            <a:r>
              <a:rPr lang="ru-RU" sz="2400" b="1" dirty="0" err="1" smtClean="0">
                <a:solidFill>
                  <a:srgbClr val="0070C0"/>
                </a:solidFill>
              </a:rPr>
              <a:t>джок</a:t>
            </a:r>
            <a:r>
              <a:rPr lang="ru-RU" sz="2400" b="1" dirty="0">
                <a:solidFill>
                  <a:srgbClr val="0070C0"/>
                </a:solidFill>
              </a:rPr>
              <a:t>. При отсутствии явных противопоказаний этот вид терапии подходит любому ребенку. Оказывается, такие проблемы, как слабое здоровье, нарушение и задержка речевого и психомоторного развития, </a:t>
            </a:r>
            <a:r>
              <a:rPr lang="ru-RU" sz="2400" b="1" dirty="0" err="1">
                <a:solidFill>
                  <a:srgbClr val="0070C0"/>
                </a:solidFill>
              </a:rPr>
              <a:t>гипервозбудимость</a:t>
            </a:r>
            <a:r>
              <a:rPr lang="ru-RU" sz="2400" b="1" dirty="0">
                <a:solidFill>
                  <a:srgbClr val="0070C0"/>
                </a:solidFill>
              </a:rPr>
              <a:t>, можно решить, занимаясь с ребенком по системе </a:t>
            </a:r>
            <a:r>
              <a:rPr lang="ru-RU" sz="2400" b="1" dirty="0">
                <a:solidFill>
                  <a:srgbClr val="FF0000"/>
                </a:solidFill>
              </a:rPr>
              <a:t>су-</a:t>
            </a:r>
            <a:r>
              <a:rPr lang="ru-RU" sz="2400" b="1" dirty="0" err="1">
                <a:solidFill>
                  <a:srgbClr val="FF0000"/>
                </a:solidFill>
              </a:rPr>
              <a:t>джок</a:t>
            </a:r>
            <a:r>
              <a:rPr lang="ru-RU" sz="2400" b="1" dirty="0">
                <a:solidFill>
                  <a:srgbClr val="0070C0"/>
                </a:solidFill>
              </a:rPr>
              <a:t> всего несколько минут в день. </a:t>
            </a:r>
          </a:p>
          <a:p>
            <a:pPr marL="45720" indent="0" algn="just">
              <a:buNone/>
            </a:pPr>
            <a:endParaRPr lang="ru-RU" sz="2400" dirty="0">
              <a:solidFill>
                <a:srgbClr val="0070C0"/>
              </a:solidFill>
            </a:endParaRPr>
          </a:p>
          <a:p>
            <a:pPr marL="45720" indent="0" algn="ctr">
              <a:buNone/>
            </a:pPr>
            <a:r>
              <a:rPr lang="ru-RU" sz="2400" b="1" dirty="0">
                <a:solidFill>
                  <a:srgbClr val="FF0000"/>
                </a:solidFill>
              </a:rPr>
              <a:t>Главное – делать это с большой любовью и верой в положительный результат.</a:t>
            </a:r>
          </a:p>
          <a:p>
            <a:pPr marL="45720" indent="0" algn="ctr">
              <a:buNone/>
            </a:pPr>
            <a:endParaRPr lang="ru-RU" sz="2400" b="1" dirty="0" smtClean="0">
              <a:solidFill>
                <a:srgbClr val="00B05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" indent="0" algn="ctr">
              <a:buNone/>
            </a:pPr>
            <a:endParaRPr lang="ru-RU" sz="2400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926527">
            <a:off x="1727555" y="3883092"/>
            <a:ext cx="6948770" cy="1051423"/>
          </a:xfrm>
        </p:spPr>
        <p:txBody>
          <a:bodyPr/>
          <a:lstStyle/>
          <a:p>
            <a:pPr marL="0" indent="0">
              <a:buNone/>
            </a:pPr>
            <a:r>
              <a:rPr lang="ru-RU" sz="4500" dirty="0" smtClean="0">
                <a:solidFill>
                  <a:srgbClr val="00B050"/>
                </a:solidFill>
                <a:latin typeface="Monotype Corsiva" pitchFamily="66" charset="0"/>
              </a:rPr>
              <a:t>Удачи, здоровья и успехов вам!</a:t>
            </a:r>
            <a:endParaRPr lang="ru-RU" sz="4500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68" y="0"/>
            <a:ext cx="3526548" cy="3538304"/>
          </a:xfrm>
        </p:spPr>
      </p:pic>
      <p:sp>
        <p:nvSpPr>
          <p:cNvPr id="5" name="Прямоугольник 4"/>
          <p:cNvSpPr>
            <a:spLocks/>
          </p:cNvSpPr>
          <p:nvPr/>
        </p:nvSpPr>
        <p:spPr>
          <a:xfrm rot="20849717">
            <a:off x="197068" y="2716819"/>
            <a:ext cx="8685160" cy="92333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01600">
                    <a:srgbClr val="92D050">
                      <a:alpha val="60000"/>
                    </a:srgbClr>
                  </a:glow>
                  <a:reflection blurRad="12700" stA="28000" endPos="45000" dist="1000" dir="5400000" sy="-100000" algn="bl" rotWithShape="0"/>
                </a:effectLst>
              </a:rPr>
              <a:t>Спасибо за внимание!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01600">
                  <a:srgbClr val="92D050">
                    <a:alpha val="60000"/>
                  </a:srgb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628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08" b="508"/>
          <a:stretch>
            <a:fillRect/>
          </a:stretch>
        </p:blipFill>
        <p:spPr>
          <a:xfrm>
            <a:off x="5615608" y="3645024"/>
            <a:ext cx="3528392" cy="30152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16632"/>
            <a:ext cx="7776864" cy="32809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123950"/>
            <a:ext cx="3838575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3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336" y="332656"/>
            <a:ext cx="8077144" cy="936104"/>
          </a:xfrm>
        </p:spPr>
        <p:txBody>
          <a:bodyPr/>
          <a:lstStyle/>
          <a:p>
            <a:pPr marL="0" indent="0">
              <a:buNone/>
            </a:pPr>
            <a:r>
              <a:rPr lang="ru-RU" sz="4000" dirty="0" err="1">
                <a:effectLst/>
              </a:rPr>
              <a:t>Здоровьесберегающая</a:t>
            </a:r>
            <a:r>
              <a:rPr lang="ru-RU" sz="4000" dirty="0">
                <a:effectLst/>
              </a:rPr>
              <a:t> среда.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1303708"/>
            <a:ext cx="7920880" cy="5112568"/>
          </a:xfrm>
        </p:spPr>
        <p:txBody>
          <a:bodyPr>
            <a:normAutofit fontScale="32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Предметно-развивающая среда помогает обеспечить гармоничное развитие ребенка, а также создать эмоционально-положительную обстановку. Она не только позволяет проводить игры и занятия, но и приучает детей к самостоятельным играм.</a:t>
            </a:r>
          </a:p>
          <a:p>
            <a:pPr>
              <a:lnSpc>
                <a:spcPct val="120000"/>
              </a:lnSpc>
            </a:pPr>
            <a:r>
              <a:rPr lang="ru-RU" sz="4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Здоровьесберегающая</a:t>
            </a: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среда в нашей группе включает в себя:</a:t>
            </a:r>
          </a:p>
          <a:p>
            <a:pPr>
              <a:lnSpc>
                <a:spcPct val="120000"/>
              </a:lnSpc>
            </a:pP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скакалки,</a:t>
            </a:r>
          </a:p>
          <a:p>
            <a:pPr>
              <a:lnSpc>
                <a:spcPct val="120000"/>
              </a:lnSpc>
            </a:pP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-мячи,</a:t>
            </a:r>
          </a:p>
          <a:p>
            <a:pPr>
              <a:lnSpc>
                <a:spcPct val="120000"/>
              </a:lnSpc>
            </a:pP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-обручи,</a:t>
            </a:r>
          </a:p>
          <a:p>
            <a:pPr>
              <a:lnSpc>
                <a:spcPct val="120000"/>
              </a:lnSpc>
            </a:pP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-массажные коврики и дорожки (для профилактики плоскостопия и ходьбы ладошками и </a:t>
            </a: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ступнями),</a:t>
            </a:r>
            <a:endParaRPr lang="ru-RU" sz="4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массажные шарики</a:t>
            </a: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СУ-ДЖОК</a:t>
            </a:r>
            <a:endParaRPr lang="ru-RU" sz="4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дуга для </a:t>
            </a:r>
            <a:r>
              <a:rPr lang="ru-RU" sz="4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подлезания</a:t>
            </a: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кегли для сбивания мячиком</a:t>
            </a: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20000"/>
              </a:lnSpc>
            </a:pP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-сухой бассейн.</a:t>
            </a:r>
          </a:p>
          <a:p>
            <a:pPr>
              <a:lnSpc>
                <a:spcPct val="120000"/>
              </a:lnSpc>
            </a:pP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имеются пособия:</a:t>
            </a:r>
          </a:p>
          <a:p>
            <a:pPr>
              <a:lnSpc>
                <a:spcPct val="120000"/>
              </a:lnSpc>
            </a:pPr>
            <a:r>
              <a:rPr lang="ru-RU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-для развития мелкой моторики рук: разнообразные «шнуровки», «бусы</a:t>
            </a:r>
            <a:r>
              <a:rPr lang="ru-RU" sz="4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4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lnSpc>
                <a:spcPct val="120000"/>
              </a:lnSpc>
              <a:buNone/>
            </a:pP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120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005824"/>
            <a:ext cx="3960440" cy="54023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586" y="1005824"/>
            <a:ext cx="3510390" cy="2927232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4147174"/>
              </p:ext>
            </p:extLst>
          </p:nvPr>
        </p:nvGraphicFramePr>
        <p:xfrm>
          <a:off x="845586" y="461384"/>
          <a:ext cx="3780420" cy="427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0420"/>
              </a:tblGrid>
              <a:tr h="42707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Следы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мешочки из круп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3147183"/>
              </p:ext>
            </p:extLst>
          </p:nvPr>
        </p:nvGraphicFramePr>
        <p:xfrm>
          <a:off x="5040052" y="303181"/>
          <a:ext cx="3744416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416"/>
              </a:tblGrid>
              <a:tr h="41571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Кегли,</a:t>
                      </a:r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мячи, обручи,</a:t>
                      </a:r>
                    </a:p>
                    <a:p>
                      <a:pPr algn="ctr"/>
                      <a:r>
                        <a:rPr lang="ru-RU" sz="2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дуга для </a:t>
                      </a:r>
                      <a:r>
                        <a:rPr lang="ru-RU" sz="2000" b="1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подлезания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781" y="4050424"/>
            <a:ext cx="2088232" cy="23703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179" y="4050424"/>
            <a:ext cx="1933575" cy="235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7720" y="1041501"/>
            <a:ext cx="4554760" cy="5411835"/>
          </a:xfrm>
          <a:prstGeom prst="rect">
            <a:avLst/>
          </a:prstGeom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453776"/>
              </p:ext>
            </p:extLst>
          </p:nvPr>
        </p:nvGraphicFramePr>
        <p:xfrm>
          <a:off x="4743612" y="346341"/>
          <a:ext cx="3536776" cy="435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6776"/>
              </a:tblGrid>
              <a:tr h="435456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МАССАЖНЫЙ КОВРИК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95536" y="463210"/>
            <a:ext cx="39421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Преимущества массажных резиновых ковриков:</a:t>
            </a:r>
          </a:p>
          <a:p>
            <a:endParaRPr lang="ru-RU" sz="1600" dirty="0"/>
          </a:p>
          <a:p>
            <a:endParaRPr lang="ru-RU" sz="1600" dirty="0" smtClean="0"/>
          </a:p>
          <a:p>
            <a:r>
              <a:rPr lang="ru-RU" sz="1600" dirty="0" smtClean="0"/>
              <a:t>1. Профилактика </a:t>
            </a:r>
            <a:r>
              <a:rPr lang="ru-RU" sz="1600" dirty="0"/>
              <a:t>и лечение </a:t>
            </a:r>
            <a:r>
              <a:rPr lang="ru-RU" sz="1600" dirty="0" smtClean="0"/>
              <a:t>плоскостопия;</a:t>
            </a:r>
            <a:endParaRPr lang="ru-RU" sz="1600" dirty="0"/>
          </a:p>
          <a:p>
            <a:r>
              <a:rPr lang="ru-RU" sz="1600" dirty="0"/>
              <a:t>2. Профилактика сколиоза и других заболеваний </a:t>
            </a:r>
            <a:r>
              <a:rPr lang="ru-RU" sz="1600" dirty="0" smtClean="0"/>
              <a:t>опорно-двигательного </a:t>
            </a:r>
            <a:r>
              <a:rPr lang="ru-RU" sz="1600" dirty="0"/>
              <a:t>аппарата;</a:t>
            </a:r>
          </a:p>
          <a:p>
            <a:r>
              <a:rPr lang="ru-RU" sz="1600" dirty="0"/>
              <a:t>3. Активизируют кровообращение, укрепляют мышцы;</a:t>
            </a:r>
          </a:p>
          <a:p>
            <a:r>
              <a:rPr lang="ru-RU" sz="1600" dirty="0"/>
              <a:t>4. Массирует обе ноги одновременно, давая одинаковую нагрузку</a:t>
            </a:r>
            <a:r>
              <a:rPr lang="ru-RU" sz="1600" dirty="0" smtClean="0"/>
              <a:t>; </a:t>
            </a:r>
            <a:endParaRPr lang="ru-RU" sz="1600" dirty="0"/>
          </a:p>
          <a:p>
            <a:r>
              <a:rPr lang="ru-RU" sz="1600" dirty="0"/>
              <a:t>5. Устраняет первичные признаки простудных заболеваний;</a:t>
            </a:r>
          </a:p>
          <a:p>
            <a:r>
              <a:rPr lang="ru-RU" sz="1600" dirty="0"/>
              <a:t>6. Яркие цвета положительно воздействуют на психику</a:t>
            </a:r>
            <a:r>
              <a:rPr lang="ru-RU" sz="1600" dirty="0" smtClean="0"/>
              <a:t>;</a:t>
            </a:r>
            <a:endParaRPr lang="ru-RU" sz="1600" dirty="0"/>
          </a:p>
          <a:p>
            <a:r>
              <a:rPr lang="ru-RU" sz="1600" dirty="0"/>
              <a:t>8. </a:t>
            </a:r>
            <a:r>
              <a:rPr lang="ru-RU" sz="1600" dirty="0" smtClean="0"/>
              <a:t>Разбирается на </a:t>
            </a:r>
            <a:r>
              <a:rPr lang="ru-RU" sz="1600" dirty="0" err="1" smtClean="0"/>
              <a:t>пазлы</a:t>
            </a:r>
            <a:r>
              <a:rPr lang="ru-RU" sz="1600" dirty="0" smtClean="0"/>
              <a:t>, занимает мало места.</a:t>
            </a:r>
            <a:endParaRPr lang="ru-RU" sz="1600" dirty="0"/>
          </a:p>
          <a:p>
            <a:r>
              <a:rPr lang="ru-RU" sz="1600" dirty="0"/>
              <a:t>9. Уход за изделиями обеспечивает чистоту, отсутствие микробов на поверхности. </a:t>
            </a:r>
          </a:p>
        </p:txBody>
      </p:sp>
    </p:spTree>
    <p:extLst>
      <p:ext uri="{BB962C8B-B14F-4D97-AF65-F5344CB8AC3E}">
        <p14:creationId xmlns:p14="http://schemas.microsoft.com/office/powerpoint/2010/main" val="1518901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755660"/>
              </p:ext>
            </p:extLst>
          </p:nvPr>
        </p:nvGraphicFramePr>
        <p:xfrm>
          <a:off x="251520" y="332656"/>
          <a:ext cx="3960440" cy="427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440"/>
              </a:tblGrid>
              <a:tr h="42707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СУХОЙ БАССЕЙН</a:t>
                      </a:r>
                      <a:endParaRPr lang="ru-RU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75" y="939465"/>
            <a:ext cx="4018093" cy="500981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499992" y="1043715"/>
            <a:ext cx="442761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Чем полезен </a:t>
            </a:r>
            <a:r>
              <a:rPr lang="ru-RU" b="1" dirty="0">
                <a:solidFill>
                  <a:srgbClr val="FF0000"/>
                </a:solidFill>
              </a:rPr>
              <a:t>сухой бассейн </a:t>
            </a:r>
            <a:endParaRPr lang="ru-RU" b="1" dirty="0" smtClean="0">
              <a:solidFill>
                <a:srgbClr val="FF0000"/>
              </a:solidFill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для </a:t>
            </a:r>
            <a:r>
              <a:rPr lang="ru-RU" b="1" dirty="0">
                <a:solidFill>
                  <a:srgbClr val="FF0000"/>
                </a:solidFill>
              </a:rPr>
              <a:t>ребенка</a:t>
            </a:r>
            <a:r>
              <a:rPr lang="ru-RU" dirty="0">
                <a:solidFill>
                  <a:srgbClr val="FF0000"/>
                </a:solidFill>
              </a:rPr>
              <a:t>?</a:t>
            </a:r>
          </a:p>
          <a:p>
            <a:r>
              <a:rPr lang="ru-RU" dirty="0"/>
              <a:t>Положительное влияние движений в </a:t>
            </a:r>
            <a:r>
              <a:rPr lang="ru-RU" b="1" dirty="0"/>
              <a:t>сухом бассейне</a:t>
            </a:r>
            <a:r>
              <a:rPr lang="ru-RU" dirty="0"/>
              <a:t> на опорно-двигательный аппарат ребенка. </a:t>
            </a:r>
            <a:r>
              <a:rPr lang="ru-RU" dirty="0" smtClean="0"/>
              <a:t>При выполнении </a:t>
            </a:r>
            <a:r>
              <a:rPr lang="ru-RU" dirty="0"/>
              <a:t>любых упражнений в </a:t>
            </a:r>
            <a:r>
              <a:rPr lang="ru-RU" b="1" dirty="0"/>
              <a:t>сухом бассейне</a:t>
            </a:r>
            <a:r>
              <a:rPr lang="ru-RU" dirty="0"/>
              <a:t>, тело ребенка буквально скользит по шарикам, которые бережно поддерживают позвоночник, снижая давление на него и корректируя правильную осанку. Кроме того, подвижные </a:t>
            </a:r>
            <a:r>
              <a:rPr lang="ru-RU" b="1" dirty="0"/>
              <a:t>игры в сухом </a:t>
            </a:r>
            <a:r>
              <a:rPr lang="ru-RU" b="1" dirty="0" smtClean="0"/>
              <a:t>бассейне </a:t>
            </a:r>
            <a:r>
              <a:rPr lang="ru-RU" u="sng" dirty="0" smtClean="0"/>
              <a:t>еще </a:t>
            </a:r>
            <a:r>
              <a:rPr lang="ru-RU" u="sng" dirty="0"/>
              <a:t>и очень благоприятно сказываются на дыхательной системе</a:t>
            </a:r>
            <a:r>
              <a:rPr lang="ru-RU" dirty="0"/>
              <a:t>: увеличивается объем легких, укрепляются дыхательные мышцы, быстрее формируется грудная клетка.</a:t>
            </a:r>
          </a:p>
        </p:txBody>
      </p:sp>
    </p:spTree>
    <p:extLst>
      <p:ext uri="{BB962C8B-B14F-4D97-AF65-F5344CB8AC3E}">
        <p14:creationId xmlns:p14="http://schemas.microsoft.com/office/powerpoint/2010/main" val="28359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24935" cy="6192688"/>
          </a:xfrm>
          <a:effectLst>
            <a:reflection blurRad="6350" stA="50000" endA="300" endPos="55000" dir="5400000" sy="-100000" algn="bl" rotWithShape="0"/>
          </a:effectLst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945569"/>
              </p:ext>
            </p:extLst>
          </p:nvPr>
        </p:nvGraphicFramePr>
        <p:xfrm>
          <a:off x="1691680" y="342782"/>
          <a:ext cx="5616624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16624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мелкой моторики</a:t>
                      </a:r>
                      <a:endParaRPr lang="ru-RU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37040"/>
            <a:ext cx="4608512" cy="45682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8300" y="1764450"/>
            <a:ext cx="4580580" cy="350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6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081781"/>
              </p:ext>
            </p:extLst>
          </p:nvPr>
        </p:nvGraphicFramePr>
        <p:xfrm>
          <a:off x="755576" y="342782"/>
          <a:ext cx="3528392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8392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СУ-ДЖОК</a:t>
                      </a:r>
                      <a:endParaRPr lang="ru-RU" sz="3000" b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505266"/>
              </p:ext>
            </p:extLst>
          </p:nvPr>
        </p:nvGraphicFramePr>
        <p:xfrm>
          <a:off x="4614407" y="342782"/>
          <a:ext cx="4062049" cy="648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2049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30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Массажные</a:t>
                      </a:r>
                      <a:r>
                        <a:rPr lang="ru-RU" sz="30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шарики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196752"/>
            <a:ext cx="8136904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067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1234</TotalTime>
  <Words>777</Words>
  <Application>Microsoft Office PowerPoint</Application>
  <PresentationFormat>Экран (4:3)</PresentationFormat>
  <Paragraphs>129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8" baseType="lpstr">
      <vt:lpstr>Arial Unicode MS</vt:lpstr>
      <vt:lpstr>Arial</vt:lpstr>
      <vt:lpstr>Georgia</vt:lpstr>
      <vt:lpstr>Monotype Corsiva</vt:lpstr>
      <vt:lpstr>Times New Roman</vt:lpstr>
      <vt:lpstr>Times New Roman CYR</vt:lpstr>
      <vt:lpstr>Trebuchet MS</vt:lpstr>
      <vt:lpstr>Wingdings</vt:lpstr>
      <vt:lpstr>Воздушный поток</vt:lpstr>
      <vt:lpstr>Муниципальное бюджетное дошкольное образовательное учреждение Курагинский детский сад № 9 «Алёнушка»    ЗДОРОВЬЕСБЕРЕГАЮЩИЕ ТЕХНОЛОГИИ В ДОУ  «СУ-ДЖОК  ТЕРАПИЯ»</vt:lpstr>
      <vt:lpstr> Самый драгоценный дар, который человек получил от природы - это здоровье. Какой совершенной ни была бы медицина, она не может избавить каждого от болезней.   «Здоровье каждому человеку дает физкультура, закаливание, здоровый образ жизни!» - эти слова принадлежат великому отечественному хирургу, ученому, академику Н. М. Амосову.   Сохранение здоровья детей в процессе воспитания - одна из приоритетных задач нашего дошкольного учреждения. От состояния здоровья детей во многом зависит благополучие общества. Целью методической разработки является сохранение и укрепление здоровья воспитанников, привитие им навыков здорового образа жизни. </vt:lpstr>
      <vt:lpstr>Презентация PowerPoint</vt:lpstr>
      <vt:lpstr>Здоровьесберегающая среда.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 </vt:lpstr>
      <vt:lpstr>ЗДОРОВЬЕСБЕРЕГАЮЩИЕ ТЕХНОЛОГИИ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Неоспоримые достоинства  Су – Джок терапии </vt:lpstr>
      <vt:lpstr>Презентация PowerPoint</vt:lpstr>
      <vt:lpstr>Выводы:</vt:lpstr>
      <vt:lpstr>Удачи, здоровья и успехов вам!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детский сад  общеразвивающего вида  №1«Солнышко» пгт Забайкальск   «Использование  су-джока в работе с детьми, имеющих нарушения речи»</dc:title>
  <dc:creator>WORK</dc:creator>
  <cp:lastModifiedBy>Пользователь Windows</cp:lastModifiedBy>
  <cp:revision>85</cp:revision>
  <dcterms:created xsi:type="dcterms:W3CDTF">2013-01-26T13:36:34Z</dcterms:created>
  <dcterms:modified xsi:type="dcterms:W3CDTF">2021-12-06T15:36:50Z</dcterms:modified>
</cp:coreProperties>
</file>