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88" r:id="rId9"/>
    <p:sldId id="289" r:id="rId10"/>
    <p:sldId id="318" r:id="rId11"/>
    <p:sldId id="296" r:id="rId12"/>
    <p:sldId id="307" r:id="rId13"/>
    <p:sldId id="298" r:id="rId14"/>
    <p:sldId id="257" r:id="rId15"/>
    <p:sldId id="301" r:id="rId16"/>
    <p:sldId id="300" r:id="rId17"/>
    <p:sldId id="302" r:id="rId18"/>
    <p:sldId id="299" r:id="rId19"/>
    <p:sldId id="303" r:id="rId20"/>
    <p:sldId id="304" r:id="rId21"/>
    <p:sldId id="311" r:id="rId22"/>
    <p:sldId id="314" r:id="rId23"/>
    <p:sldId id="309" r:id="rId24"/>
    <p:sldId id="317" r:id="rId25"/>
    <p:sldId id="315" r:id="rId26"/>
    <p:sldId id="284" r:id="rId27"/>
    <p:sldId id="306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C4D8F7-907E-4D40-8248-9DE78800C3CF}">
          <p14:sldIdLst>
            <p14:sldId id="256"/>
            <p14:sldId id="291"/>
            <p14:sldId id="292"/>
            <p14:sldId id="293"/>
            <p14:sldId id="294"/>
            <p14:sldId id="295"/>
            <p14:sldId id="310"/>
            <p14:sldId id="288"/>
            <p14:sldId id="289"/>
            <p14:sldId id="318"/>
            <p14:sldId id="296"/>
            <p14:sldId id="307"/>
            <p14:sldId id="298"/>
            <p14:sldId id="257"/>
            <p14:sldId id="301"/>
            <p14:sldId id="300"/>
            <p14:sldId id="302"/>
            <p14:sldId id="299"/>
            <p14:sldId id="303"/>
            <p14:sldId id="304"/>
            <p14:sldId id="311"/>
            <p14:sldId id="314"/>
            <p14:sldId id="309"/>
            <p14:sldId id="317"/>
            <p14:sldId id="315"/>
            <p14:sldId id="284"/>
            <p14:sldId id="306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B25"/>
    <a:srgbClr val="305041"/>
    <a:srgbClr val="45735D"/>
    <a:srgbClr val="FFEA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31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1B48A-E4BA-49B1-9665-4502BD1C5B7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3056"/>
            <a:ext cx="3892511" cy="292494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517232"/>
            <a:ext cx="3960441" cy="1080120"/>
          </a:xfrm>
        </p:spPr>
        <p:txBody>
          <a:bodyPr>
            <a:normAutofit fontScale="92500" lnSpcReduction="10000"/>
          </a:bodyPr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Воспитатель </a:t>
            </a:r>
          </a:p>
          <a:p>
            <a:pPr algn="r">
              <a:defRPr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(1 младшей группы): </a:t>
            </a:r>
          </a:p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Мурашкина О.В.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2800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1" y="404665"/>
            <a:ext cx="8568952" cy="345638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>
                <a:effectLst/>
              </a:rPr>
              <a:t>Муниципальное бюджетное дошкольное образовательное учреждение </a:t>
            </a:r>
            <a:r>
              <a:rPr lang="ru-RU" sz="2000" dirty="0" err="1">
                <a:effectLst/>
              </a:rPr>
              <a:t>Курагинский</a:t>
            </a:r>
            <a:r>
              <a:rPr lang="ru-RU" sz="2000" dirty="0">
                <a:effectLst/>
              </a:rPr>
              <a:t> детский сад № 9 </a:t>
            </a:r>
            <a:r>
              <a:rPr lang="ru-RU" sz="2000" dirty="0" smtClean="0">
                <a:effectLst/>
              </a:rPr>
              <a:t>«Алёнушка»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ЗДОРОВЬЕСБЕРЕГАЮЩИЕ ТЕХНОЛОГИИ В ДОУ</a:t>
            </a: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«СУ-ДЖОК  ТЕРАПИЯ»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228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3556"/>
            <a:ext cx="7992888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7936" y="485056"/>
            <a:ext cx="7992888" cy="11521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itchFamily="18" charset="0"/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60649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«Снежинки»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Дыхательная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 стала неотъемлемой частью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Комплексы дыхательной гимнастики способствуют выработке правильного дыхания, предупреждению простудных заболеваний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74" y="1923365"/>
            <a:ext cx="4231248" cy="43214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7042" y="2708920"/>
            <a:ext cx="308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Снег, снег кружится,</a:t>
            </a:r>
            <a:br>
              <a:rPr lang="ru-RU" dirty="0"/>
            </a:br>
            <a:r>
              <a:rPr lang="ru-RU" dirty="0"/>
              <a:t>Белая вся улица!</a:t>
            </a:r>
            <a:br>
              <a:rPr lang="ru-RU" dirty="0"/>
            </a:br>
            <a:r>
              <a:rPr lang="ru-RU" dirty="0" err="1"/>
              <a:t>Собралися</a:t>
            </a:r>
            <a:r>
              <a:rPr lang="ru-RU" dirty="0"/>
              <a:t> мы в кружок,</a:t>
            </a:r>
            <a:br>
              <a:rPr lang="ru-RU" dirty="0"/>
            </a:br>
            <a:r>
              <a:rPr lang="ru-RU" dirty="0"/>
              <a:t>Завертелись, как снежок.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 smtClean="0">
              <a:solidFill>
                <a:srgbClr val="000000"/>
              </a:solidFill>
            </a:endParaRPr>
          </a:p>
          <a:p>
            <a:pPr algn="r"/>
            <a:r>
              <a:rPr lang="ru-RU" dirty="0"/>
              <a:t>А. </a:t>
            </a:r>
            <a:r>
              <a:rPr lang="ru-RU" dirty="0" err="1"/>
              <a:t>Барто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4716" y="6346316"/>
            <a:ext cx="402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сдувают кусочки ваты с ладошек.</a:t>
            </a:r>
          </a:p>
        </p:txBody>
      </p:sp>
    </p:spTree>
    <p:extLst>
      <p:ext uri="{BB962C8B-B14F-4D97-AF65-F5344CB8AC3E}">
        <p14:creationId xmlns:p14="http://schemas.microsoft.com/office/powerpoint/2010/main" val="19948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404664"/>
            <a:ext cx="7920880" cy="482453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sz="3300" b="1" dirty="0" smtClean="0"/>
              <a:t>Актуальность</a:t>
            </a:r>
            <a:r>
              <a:rPr lang="ru-RU" sz="3300" dirty="0"/>
              <a:t>.  </a:t>
            </a:r>
            <a:endParaRPr lang="ru-RU" sz="3300" dirty="0" smtClean="0"/>
          </a:p>
          <a:p>
            <a:pPr marL="0" indent="0" algn="just">
              <a:buNone/>
            </a:pPr>
            <a:endParaRPr lang="ru-RU" sz="3300" dirty="0" smtClean="0"/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/>
              <a:t>	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 -  одна из основных проблем в современном обществе. Дошкольный возраст наиболее ответственный этап в жизни каждого человека. Именно в этом возрастном периоде закладываются основы здоровья.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идёт постоянный поиск новых и совершенствование старых форм, средств и методов оздоровления детей в условиях дошкольных образовательных учреждений.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методов является  Су-</a:t>
            </a:r>
            <a:r>
              <a:rPr lang="ru-RU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терапия.</a:t>
            </a:r>
          </a:p>
          <a:p>
            <a:pPr>
              <a:lnSpc>
                <a:spcPts val="2360"/>
              </a:lnSpc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6679" y="4797152"/>
            <a:ext cx="7862707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ЗДОРОВЬЕСБЕРЕГАЮЩИЕ ТЕХНОЛОГИИ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037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188640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Что такое </a:t>
            </a:r>
            <a:r>
              <a:rPr lang="ru-RU" sz="2400" b="1" dirty="0" smtClean="0">
                <a:solidFill>
                  <a:srgbClr val="C00000"/>
                </a:solidFill>
              </a:rPr>
              <a:t>Су-Джок </a:t>
            </a:r>
            <a:r>
              <a:rPr lang="ru-RU" sz="2400" b="1" dirty="0">
                <a:solidFill>
                  <a:srgbClr val="C00000"/>
                </a:solidFill>
              </a:rPr>
              <a:t>терапия</a:t>
            </a:r>
            <a:r>
              <a:rPr lang="ru-RU" sz="2400" b="1" dirty="0" smtClean="0">
                <a:solidFill>
                  <a:srgbClr val="C00000"/>
                </a:solidFill>
              </a:rPr>
              <a:t>?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2990" y="1862326"/>
            <a:ext cx="5567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Су-Джок </a:t>
            </a:r>
            <a:r>
              <a:rPr lang="ru-RU" sz="2400" dirty="0"/>
              <a:t>терапия – это одно из направлений восточной медицины, разработанное южно-корейским профессором Пак </a:t>
            </a:r>
            <a:r>
              <a:rPr lang="ru-RU" sz="2400" dirty="0" err="1"/>
              <a:t>Чже</a:t>
            </a:r>
            <a:r>
              <a:rPr lang="ru-RU" sz="2400" dirty="0"/>
              <a:t> </a:t>
            </a:r>
            <a:r>
              <a:rPr lang="ru-RU" sz="2400" dirty="0" smtClean="0"/>
              <a:t>ВУ.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23609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6" y="3789040"/>
            <a:ext cx="7380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Метод терапии Су-Джок основан на том, что каждому органу человеческого тела соответствуют биоактивные точки, расположенные на кистях и стопах. Воздействуя на эти точки, можно избавиться от многих болезней или предотвратить их развитие.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Су-Джок - это метод, проверенный исследованиями и доказавший свою эффективность и безопасность. Эта система настолько проста и доступна, что освоить ее может даже  ребенок.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6735"/>
            <a:ext cx="1805558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59632" y="18864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 CYR" panose="02020603050405020304" pitchFamily="18" charset="0"/>
              </a:rPr>
              <a:t>25 ноября проведено занятие </a:t>
            </a:r>
            <a:r>
              <a:rPr lang="ru-RU" b="1" dirty="0">
                <a:latin typeface="Times New Roman CYR" panose="02020603050405020304" pitchFamily="18" charset="0"/>
              </a:rPr>
              <a:t>по </a:t>
            </a:r>
            <a:r>
              <a:rPr lang="ru-RU" b="1" dirty="0" err="1">
                <a:latin typeface="Times New Roman CYR" panose="02020603050405020304" pitchFamily="18" charset="0"/>
              </a:rPr>
              <a:t>валеологии</a:t>
            </a:r>
            <a:r>
              <a:rPr lang="ru-RU" b="1" dirty="0">
                <a:latin typeface="Times New Roman CYR" panose="02020603050405020304" pitchFamily="18" charset="0"/>
              </a:rPr>
              <a:t> </a:t>
            </a:r>
            <a:r>
              <a:rPr lang="ru-RU" b="1" dirty="0" smtClean="0">
                <a:latin typeface="Times New Roman CYR" panose="02020603050405020304" pitchFamily="18" charset="0"/>
              </a:rPr>
              <a:t>в 1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 New Roman CYR" panose="02020603050405020304" pitchFamily="18" charset="0"/>
              </a:rPr>
              <a:t>младшей группе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 CYR" panose="02020603050405020304" pitchFamily="18" charset="0"/>
              </a:rPr>
              <a:t>Психогимнастика</a:t>
            </a:r>
            <a:r>
              <a:rPr lang="ru-RU" b="1" dirty="0">
                <a:latin typeface="Times New Roman CYR" panose="02020603050405020304" pitchFamily="18" charset="0"/>
              </a:rPr>
              <a:t> с элементами Су </a:t>
            </a:r>
            <a:r>
              <a:rPr lang="ru-RU" b="1" dirty="0" err="1">
                <a:latin typeface="Times New Roman CYR" panose="02020603050405020304" pitchFamily="18" charset="0"/>
              </a:rPr>
              <a:t>Джок</a:t>
            </a:r>
            <a:r>
              <a:rPr lang="ru-RU" b="1" dirty="0">
                <a:latin typeface="Times New Roman CYR" panose="02020603050405020304" pitchFamily="18" charset="0"/>
              </a:rPr>
              <a:t> терапии </a:t>
            </a:r>
            <a:endParaRPr lang="ru-RU" b="1" dirty="0" smtClean="0">
              <a:latin typeface="Times New Roman CYR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 CYR" panose="02020603050405020304" pitchFamily="18" charset="0"/>
              </a:rPr>
              <a:t>дороге </a:t>
            </a:r>
            <a:r>
              <a:rPr lang="ru-RU" b="1" dirty="0" smtClean="0">
                <a:latin typeface="Times New Roman CYR" panose="02020603050405020304" pitchFamily="18" charset="0"/>
              </a:rPr>
              <a:t>в детский сад».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776864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764704"/>
            <a:ext cx="5184577" cy="545512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988840"/>
            <a:ext cx="3024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Занятие было с утра, поэтому мы повторили нашу пальчиковую гимнастику «Доброе утро».</a:t>
            </a:r>
          </a:p>
          <a:p>
            <a:pPr algn="just"/>
            <a:endParaRPr lang="ru-RU" dirty="0">
              <a:effectLst/>
            </a:endParaRPr>
          </a:p>
          <a:p>
            <a:pPr algn="just"/>
            <a:r>
              <a:rPr lang="ru-RU" dirty="0" smtClean="0"/>
              <a:t>Это способствовало раскрепощению детей в присутствии гостей, вовлечению в игровой процесс.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5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721" y="548680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Шагает дочка с мамой рядом. </a:t>
            </a:r>
          </a:p>
          <a:p>
            <a:r>
              <a:rPr lang="ru-RU" dirty="0"/>
              <a:t>Но вот заныла по пути:</a:t>
            </a:r>
          </a:p>
          <a:p>
            <a:r>
              <a:rPr lang="ru-RU" dirty="0"/>
              <a:t>– Устала я шагать-идти. </a:t>
            </a:r>
          </a:p>
          <a:p>
            <a:r>
              <a:rPr lang="ru-RU" dirty="0"/>
              <a:t>– Зачем шагать? –</a:t>
            </a:r>
          </a:p>
          <a:p>
            <a:r>
              <a:rPr lang="ru-RU" dirty="0"/>
              <a:t>Сказала мать. –</a:t>
            </a:r>
          </a:p>
          <a:p>
            <a:r>
              <a:rPr lang="ru-RU" dirty="0"/>
              <a:t>Попробуй зайцем поскакать. </a:t>
            </a:r>
          </a:p>
          <a:p>
            <a:r>
              <a:rPr lang="ru-RU" dirty="0"/>
              <a:t>Вот так! </a:t>
            </a:r>
          </a:p>
          <a:p>
            <a:r>
              <a:rPr lang="ru-RU" dirty="0"/>
              <a:t>Ещё давай-ка! </a:t>
            </a:r>
          </a:p>
          <a:p>
            <a:r>
              <a:rPr lang="ru-RU" dirty="0"/>
              <a:t>Отлично. </a:t>
            </a:r>
          </a:p>
          <a:p>
            <a:r>
              <a:rPr lang="ru-RU" dirty="0"/>
              <a:t>Ай да зайка! 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88640"/>
            <a:ext cx="5256584" cy="643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1" y="4146450"/>
            <a:ext cx="2780361" cy="24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87" y="303237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Пока «шли» в детский сад дети перевоплощались в разных животных, старались имитировать их движения: </a:t>
            </a:r>
          </a:p>
          <a:p>
            <a:r>
              <a:rPr lang="ru-RU" dirty="0" smtClean="0"/>
              <a:t>- зайку (прыгали как зайки);</a:t>
            </a:r>
          </a:p>
          <a:p>
            <a:r>
              <a:rPr lang="ru-RU" dirty="0" smtClean="0">
                <a:effectLst/>
              </a:rPr>
              <a:t>-лисичку;</a:t>
            </a:r>
          </a:p>
          <a:p>
            <a:r>
              <a:rPr lang="ru-RU" dirty="0" smtClean="0">
                <a:effectLst/>
              </a:rPr>
              <a:t>- кошку, собачку, слона….</a:t>
            </a:r>
          </a:p>
          <a:p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7" y="1844824"/>
            <a:ext cx="3780366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90" y="1201950"/>
            <a:ext cx="4108682" cy="52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3220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это кто там за кустом,</a:t>
            </a:r>
          </a:p>
          <a:p>
            <a:r>
              <a:rPr lang="ru-RU" dirty="0"/>
              <a:t>С длинным рыженьким хвостом,</a:t>
            </a:r>
          </a:p>
          <a:p>
            <a:r>
              <a:rPr lang="ru-RU" dirty="0"/>
              <a:t>Ей на месте не сидится,</a:t>
            </a:r>
          </a:p>
          <a:p>
            <a:r>
              <a:rPr lang="ru-RU" dirty="0"/>
              <a:t>Это рыжая лисица!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20688"/>
            <a:ext cx="2173840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2801902" cy="20980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27984" y="5533757"/>
            <a:ext cx="324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как ступает слон большой?</a:t>
            </a:r>
          </a:p>
          <a:p>
            <a:r>
              <a:rPr lang="ru-RU" dirty="0"/>
              <a:t>Трясутся стены дома</a:t>
            </a:r>
            <a:r>
              <a:rPr lang="ru-RU" dirty="0" smtClean="0"/>
              <a:t>!  Ой…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0648"/>
            <a:ext cx="525658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00188"/>
            <a:ext cx="1706296" cy="15559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5516511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за птенцом крадётся кошка?</a:t>
            </a:r>
          </a:p>
          <a:p>
            <a:r>
              <a:rPr lang="ru-RU" dirty="0"/>
              <a:t>Неслышно,</a:t>
            </a:r>
          </a:p>
          <a:p>
            <a:r>
              <a:rPr lang="ru-RU" dirty="0"/>
              <a:t>Тихо, осторожно…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27" y="5229199"/>
            <a:ext cx="2164009" cy="1497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04664"/>
            <a:ext cx="8088676" cy="46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7" y="509278"/>
            <a:ext cx="1656184" cy="1480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1895" y="620688"/>
            <a:ext cx="4143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вот, ежата на </a:t>
            </a:r>
            <a:r>
              <a:rPr lang="ru-RU" b="1" dirty="0"/>
              <a:t>дорожке </a:t>
            </a:r>
            <a:endParaRPr lang="ru-RU" b="1" dirty="0" smtClean="0"/>
          </a:p>
          <a:p>
            <a:r>
              <a:rPr lang="ru-RU" dirty="0" smtClean="0"/>
              <a:t>Ежата </a:t>
            </a:r>
            <a:r>
              <a:rPr lang="ru-RU" dirty="0"/>
              <a:t>колют нам ладошки,</a:t>
            </a:r>
          </a:p>
          <a:p>
            <a:r>
              <a:rPr lang="ru-RU" dirty="0"/>
              <a:t>Хотите поиграть немножко?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20888"/>
            <a:ext cx="7159749" cy="3888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7531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619268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Самый </a:t>
            </a:r>
            <a:r>
              <a:rPr lang="ru-RU" sz="2500" dirty="0">
                <a:solidFill>
                  <a:schemeClr val="tx1"/>
                </a:solidFill>
                <a:effectLst/>
              </a:rPr>
              <a:t>драгоценный дар, который человек получил от природы - это здоровье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Какой </a:t>
            </a:r>
            <a:r>
              <a:rPr lang="ru-RU" sz="2500" dirty="0">
                <a:solidFill>
                  <a:schemeClr val="tx1"/>
                </a:solidFill>
                <a:effectLst/>
              </a:rPr>
              <a:t>совершенной ни была бы медицина, она не может избавить каждого от болезней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en-US" sz="2500" dirty="0">
                <a:solidFill>
                  <a:schemeClr val="tx1"/>
                </a:solidFill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«Здоровье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каждому человеку дает физкультура, закаливание, здоровый образ жизни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!» </a:t>
            </a:r>
            <a:r>
              <a:rPr lang="ru-RU" sz="2500" dirty="0">
                <a:solidFill>
                  <a:schemeClr val="tx1"/>
                </a:solidFill>
                <a:effectLst/>
              </a:rPr>
              <a:t>- эти слова принадлежат великому отечественному хирургу, ученому, академику Н. М. Амосову.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	Сохранение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>
                <a:solidFill>
                  <a:schemeClr val="tx1"/>
                </a:solidFill>
                <a:effectLst/>
              </a:rPr>
              <a:t>Целью методической разработки является сохранение и укрепление здоровья воспитанников, привитие им навыков здорового образа жизни.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3540" y="620688"/>
            <a:ext cx="8210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Поскольку </a:t>
            </a:r>
            <a:r>
              <a:rPr lang="ru-RU" dirty="0"/>
              <a:t>на ладони находится множество биологически активных точек, эффективным способом их стимуляции является массаж специальным шариком. </a:t>
            </a:r>
            <a:endParaRPr lang="ru-RU" dirty="0" smtClean="0"/>
          </a:p>
          <a:p>
            <a:pPr algn="ctr"/>
            <a:r>
              <a:rPr lang="ru-RU" dirty="0" smtClean="0"/>
              <a:t>Прокатывая </a:t>
            </a:r>
            <a:r>
              <a:rPr lang="ru-RU" dirty="0"/>
              <a:t>шарик между ладошками, дети массируют </a:t>
            </a:r>
            <a:r>
              <a:rPr lang="ru-RU" dirty="0" err="1" smtClean="0"/>
              <a:t>мыщцы</a:t>
            </a:r>
            <a:r>
              <a:rPr lang="ru-RU" dirty="0" smtClean="0"/>
              <a:t> рук.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098016"/>
            <a:ext cx="4803626" cy="46805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3540" y="2204864"/>
            <a:ext cx="35303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200" dirty="0" smtClean="0"/>
              <a:t>Этот маленький дружок называется СУ-ДЖОК,</a:t>
            </a:r>
          </a:p>
          <a:p>
            <a:r>
              <a:rPr lang="ru-RU" sz="2200" dirty="0" smtClean="0"/>
              <a:t>Я его в руках катаю, </a:t>
            </a:r>
          </a:p>
          <a:p>
            <a:r>
              <a:rPr lang="ru-RU" sz="2200" dirty="0" smtClean="0"/>
              <a:t>свои пальцы разминаю.</a:t>
            </a:r>
          </a:p>
          <a:p>
            <a:r>
              <a:rPr lang="ru-RU" sz="2200" dirty="0" smtClean="0"/>
              <a:t>Будут пальчики сильней, </a:t>
            </a:r>
          </a:p>
          <a:p>
            <a:r>
              <a:rPr lang="ru-RU" sz="2200" dirty="0" smtClean="0"/>
              <a:t>а головушка умней.</a:t>
            </a:r>
          </a:p>
          <a:p>
            <a:endParaRPr lang="ru-RU" sz="22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013176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9552" y="2471704"/>
            <a:ext cx="8064896" cy="3891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332656"/>
            <a:ext cx="828092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altLang="ru-RU" sz="2500" b="1" dirty="0">
                <a:solidFill>
                  <a:srgbClr val="FF0000"/>
                </a:solidFill>
              </a:rPr>
              <a:t>М</a:t>
            </a:r>
            <a:r>
              <a:rPr lang="ru-RU" alt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ассаж ушной </a:t>
            </a:r>
            <a:r>
              <a:rPr lang="ru-RU" alt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раковины.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Ушная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 снабжена множеством нервных окончаний. В ухе разветвляются шесть нервов, осуществляющих связи с центральным и вегетативным отделами нервной системы и внутренними органами.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Массаж ушной раковины позволяет активизировать биологически активные точки, оказывает общеукрепляющее, тонизирующее действие на весь организм, позволяет организму «проснуться».</a:t>
            </a:r>
          </a:p>
        </p:txBody>
      </p:sp>
    </p:spTree>
    <p:extLst>
      <p:ext uri="{BB962C8B-B14F-4D97-AF65-F5344CB8AC3E}">
        <p14:creationId xmlns:p14="http://schemas.microsoft.com/office/powerpoint/2010/main" val="20215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05" y="260648"/>
            <a:ext cx="2933515" cy="2520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51237"/>
            <a:ext cx="47525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эластичным кольцом.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Помогает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стимулировать работу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внутренних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органов.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Кольцо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нужно надеть на палец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массаж.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Особенно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важно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воздействовать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большой палец,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отвечающий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голову  человека.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7" y="2917991"/>
            <a:ext cx="2304256" cy="169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725144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здоров был пальчик наш,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сделаем ему массаж,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посильнее разотрём.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 другому перейдем….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506" y="2882933"/>
            <a:ext cx="2941746" cy="3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4152900" cy="468052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13415"/>
              </p:ext>
            </p:extLst>
          </p:nvPr>
        </p:nvGraphicFramePr>
        <p:xfrm>
          <a:off x="683568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Сжимание шариков в кулачки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628800"/>
            <a:ext cx="3312368" cy="471290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12268"/>
              </p:ext>
            </p:extLst>
          </p:nvPr>
        </p:nvGraphicFramePr>
        <p:xfrm>
          <a:off x="4943822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Катание шариков ладошками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1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4104456" cy="5999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59" y="106947"/>
            <a:ext cx="3056127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59" y="3531950"/>
            <a:ext cx="2952328" cy="3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Проведенное мероприятие посредством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физических упражнений и движений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формирует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детях способность к эмоционально-пластическому самовыражению, перевоплощению в игровой образ,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нормализации и гармонизации  общения с окружающим миром.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имитировать движения  животных, их мимику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су –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джок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 терапии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физическому, эмоционально- эстетическому, социальному развитию  детей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84996"/>
            <a:ext cx="4788532" cy="3812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784996"/>
            <a:ext cx="2715099" cy="3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0" y="188640"/>
            <a:ext cx="9144000" cy="1008112"/>
          </a:xfrm>
          <a:prstGeom prst="star32">
            <a:avLst/>
          </a:prstGeo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Неоспоримые достоинства </a:t>
            </a:r>
            <a:b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Су – </a:t>
            </a:r>
            <a:r>
              <a:rPr lang="ru-RU" sz="2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Джок</a:t>
            </a: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терапии 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484784"/>
            <a:ext cx="9144000" cy="5373216"/>
          </a:xfr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  <a:lin ang="8400000" scaled="0"/>
          </a:gradFill>
        </p:spPr>
        <p:txBody>
          <a:bodyPr>
            <a:normAutofit/>
          </a:bodyPr>
          <a:lstStyle/>
          <a:p>
            <a:r>
              <a:rPr lang="ru-RU" sz="2400" b="1" i="1" u="sng" dirty="0"/>
              <a:t>Высокая эффективность</a:t>
            </a:r>
            <a:r>
              <a:rPr lang="ru-RU" sz="2400" b="1" u="sng" dirty="0"/>
              <a:t> – при правильном применении наступает выраженный эффект.</a:t>
            </a:r>
            <a:endParaRPr lang="ru-RU" sz="2400" b="1" dirty="0"/>
          </a:p>
          <a:p>
            <a:r>
              <a:rPr lang="ru-RU" sz="2400" b="1" i="1" u="sng" dirty="0"/>
              <a:t>Абсолютная безопасность</a:t>
            </a:r>
            <a:r>
              <a:rPr lang="ru-RU" sz="2400" b="1" u="sng" dirty="0"/>
              <a:t> – неправильное применение никогда не наносит вред – оно просто неэффективно.</a:t>
            </a:r>
            <a:endParaRPr lang="ru-RU" sz="2400" b="1" dirty="0"/>
          </a:p>
          <a:p>
            <a:r>
              <a:rPr lang="ru-RU" sz="2400" b="1" i="1" u="sng" dirty="0"/>
              <a:t>Универсальность </a:t>
            </a:r>
            <a:r>
              <a:rPr lang="ru-RU" sz="2400" b="1" u="sng" dirty="0"/>
              <a:t>-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терапию могут использовать и педагоги в своей работе, и родители в домашних условиях.</a:t>
            </a:r>
            <a:endParaRPr lang="ru-RU" sz="2400" b="1" dirty="0"/>
          </a:p>
          <a:p>
            <a:r>
              <a:rPr lang="ru-RU" sz="2400" b="1" i="1" u="sng" dirty="0"/>
              <a:t>Простота применения</a:t>
            </a:r>
            <a:r>
              <a:rPr lang="ru-RU" sz="2400" b="1" u="sng" dirty="0"/>
              <a:t> – для получения результата проводить стимуляцию биологически активных точек с помощью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шариков. /они свободно продаются в аптеках и не требуют больших затрат/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5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8064896" cy="129614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Для использования и родителями методики СУ-ДЖОК к папке-передвижки «Здоровый образ жизни дошкольников» разработаны буклеты, в том числе и по Су-</a:t>
            </a:r>
            <a:r>
              <a:rPr lang="ru-RU" dirty="0" err="1" smtClean="0"/>
              <a:t>Джок</a:t>
            </a:r>
            <a:r>
              <a:rPr lang="ru-RU" dirty="0" smtClean="0"/>
              <a:t> терапии.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4882852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72" y="2564904"/>
            <a:ext cx="3528392" cy="39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107504" y="116632"/>
            <a:ext cx="8784976" cy="1152128"/>
          </a:xfrm>
          <a:prstGeom prst="star32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49000">
                <a:schemeClr val="bg2">
                  <a:lumMod val="90000"/>
                </a:schemeClr>
              </a:gs>
              <a:gs pos="49100">
                <a:schemeClr val="accent4">
                  <a:tint val="64000"/>
                  <a:satMod val="160000"/>
                </a:schemeClr>
              </a:gs>
              <a:gs pos="18000">
                <a:srgbClr val="FFEA53"/>
              </a:gs>
              <a:gs pos="62089">
                <a:srgbClr val="C8FB25"/>
              </a:gs>
              <a:gs pos="86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60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Выводы: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7776864" cy="489654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	Главный </a:t>
            </a:r>
            <a:r>
              <a:rPr lang="ru-RU" sz="2400" b="1" dirty="0">
                <a:solidFill>
                  <a:srgbClr val="0070C0"/>
                </a:solidFill>
              </a:rPr>
              <a:t>принцип при работе с детьми – не навреди. Ему полностью следует методика </a:t>
            </a:r>
            <a:r>
              <a:rPr lang="ru-RU" sz="2400" b="1" dirty="0" smtClean="0">
                <a:solidFill>
                  <a:srgbClr val="0070C0"/>
                </a:solidFill>
              </a:rPr>
              <a:t>       су-</a:t>
            </a:r>
            <a:r>
              <a:rPr lang="ru-RU" sz="2400" b="1" dirty="0" err="1" smtClean="0">
                <a:solidFill>
                  <a:srgbClr val="0070C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. При отсутствии явных противопоказаний этот вид терапии подходит любому ребенку. Оказывается, такие проблемы, как слабое здоровье, нарушение и задержка речевого и психомоторного развития, </a:t>
            </a:r>
            <a:r>
              <a:rPr lang="ru-RU" sz="2400" b="1" dirty="0" err="1">
                <a:solidFill>
                  <a:srgbClr val="0070C0"/>
                </a:solidFill>
              </a:rPr>
              <a:t>гипервозбудимость</a:t>
            </a:r>
            <a:r>
              <a:rPr lang="ru-RU" sz="2400" b="1" dirty="0">
                <a:solidFill>
                  <a:srgbClr val="0070C0"/>
                </a:solidFill>
              </a:rPr>
              <a:t>, можно решить, занимаясь с ребенком по системе </a:t>
            </a:r>
            <a:r>
              <a:rPr lang="ru-RU" sz="2400" b="1" dirty="0">
                <a:solidFill>
                  <a:srgbClr val="FF0000"/>
                </a:solidFill>
              </a:rPr>
              <a:t>су-</a:t>
            </a:r>
            <a:r>
              <a:rPr lang="ru-RU" sz="2400" b="1" dirty="0" err="1">
                <a:solidFill>
                  <a:srgbClr val="FF000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 всего несколько минут в день. </a:t>
            </a:r>
          </a:p>
          <a:p>
            <a:pPr marL="45720" indent="0" algn="just">
              <a:buNone/>
            </a:pPr>
            <a:endParaRPr lang="ru-RU" sz="2400" dirty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Главное – делать это с большой любовью и верой в положительный результат.</a:t>
            </a:r>
          </a:p>
          <a:p>
            <a:pPr marL="4572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" indent="0" algn="ctr">
              <a:buNone/>
            </a:pP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26527">
            <a:off x="1727555" y="3883092"/>
            <a:ext cx="6948770" cy="1051423"/>
          </a:xfrm>
        </p:spPr>
        <p:txBody>
          <a:bodyPr/>
          <a:lstStyle/>
          <a:p>
            <a:pPr marL="0" indent="0">
              <a:buNone/>
            </a:pPr>
            <a:r>
              <a:rPr lang="ru-RU" sz="4500" dirty="0" smtClean="0">
                <a:solidFill>
                  <a:srgbClr val="00B050"/>
                </a:solidFill>
                <a:latin typeface="Monotype Corsiva" pitchFamily="66" charset="0"/>
              </a:rPr>
              <a:t>Удачи, здоровья и успехов вам!</a:t>
            </a:r>
            <a:endParaRPr lang="ru-RU" sz="45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3526548" cy="3538304"/>
          </a:xfrm>
        </p:spPr>
      </p:pic>
      <p:sp>
        <p:nvSpPr>
          <p:cNvPr id="5" name="Прямоугольник 4"/>
          <p:cNvSpPr>
            <a:spLocks/>
          </p:cNvSpPr>
          <p:nvPr/>
        </p:nvSpPr>
        <p:spPr>
          <a:xfrm rot="20849717">
            <a:off x="197068" y="2716819"/>
            <a:ext cx="86851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92D050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92D050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2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8" b="508"/>
          <a:stretch>
            <a:fillRect/>
          </a:stretch>
        </p:blipFill>
        <p:spPr>
          <a:xfrm>
            <a:off x="5615608" y="3645024"/>
            <a:ext cx="3528392" cy="301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7776864" cy="3280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23950"/>
            <a:ext cx="3838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336" y="332656"/>
            <a:ext cx="8077144" cy="936104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err="1">
                <a:effectLst/>
              </a:rPr>
              <a:t>Здоровьесберегающая</a:t>
            </a:r>
            <a:r>
              <a:rPr lang="ru-RU" sz="4000" dirty="0">
                <a:effectLst/>
              </a:rPr>
              <a:t> среда.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303708"/>
            <a:ext cx="7920880" cy="5112568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 помогает обеспечить гармоничное развитие ребенка, а также создать эмоционально-положительную обстановку. Она не только позволяет проводить игры и занятия, но и приучает детей к самостоятельным играм.</a:t>
            </a:r>
          </a:p>
          <a:p>
            <a:pPr>
              <a:lnSpc>
                <a:spcPct val="120000"/>
              </a:lnSpc>
            </a:pP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в нашей группе включает в себя: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-обручи,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-массажные коврики и дорожки (для профилактики плоскостопия и ходьбы ладошками и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ступнями),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шарики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СУ-ДЖОК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дуга для </a:t>
            </a: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подлезания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кегли для сбивания мячиком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-сухой бассейн.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имеются пособия: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развития мелкой моторики рук: разнообразные «шнуровки», «бусы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20000"/>
              </a:lnSpc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05824"/>
            <a:ext cx="3960440" cy="5402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6" y="1005824"/>
            <a:ext cx="3510390" cy="292723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47174"/>
              </p:ext>
            </p:extLst>
          </p:nvPr>
        </p:nvGraphicFramePr>
        <p:xfrm>
          <a:off x="845586" y="461384"/>
          <a:ext cx="378042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Следы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мешочки из круп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47183"/>
              </p:ext>
            </p:extLst>
          </p:nvPr>
        </p:nvGraphicFramePr>
        <p:xfrm>
          <a:off x="5040052" y="303181"/>
          <a:ext cx="374441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</a:tblGrid>
              <a:tr h="4157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Кегли,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мячи, обручи,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дуга для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подлезания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781" y="4050424"/>
            <a:ext cx="2088232" cy="2370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9" y="4050424"/>
            <a:ext cx="1933575" cy="23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20" y="1041501"/>
            <a:ext cx="4554760" cy="541183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53776"/>
              </p:ext>
            </p:extLst>
          </p:nvPr>
        </p:nvGraphicFramePr>
        <p:xfrm>
          <a:off x="4743612" y="346341"/>
          <a:ext cx="3536776" cy="43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776"/>
              </a:tblGrid>
              <a:tr h="4354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МАССАЖНЫЙ КОВРИК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463210"/>
            <a:ext cx="3942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Преимущества массажных резиновых ковриков:</a:t>
            </a:r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1. Профилактика </a:t>
            </a:r>
            <a:r>
              <a:rPr lang="ru-RU" sz="1600" dirty="0"/>
              <a:t>и лечение </a:t>
            </a:r>
            <a:r>
              <a:rPr lang="ru-RU" sz="1600" dirty="0" smtClean="0"/>
              <a:t>плоскостопия;</a:t>
            </a:r>
            <a:endParaRPr lang="ru-RU" sz="1600" dirty="0"/>
          </a:p>
          <a:p>
            <a:r>
              <a:rPr lang="ru-RU" sz="1600" dirty="0"/>
              <a:t>2. Профилактика сколиоза и других заболеваний </a:t>
            </a:r>
            <a:r>
              <a:rPr lang="ru-RU" sz="1600" dirty="0" smtClean="0"/>
              <a:t>опорно-двигательного </a:t>
            </a:r>
            <a:r>
              <a:rPr lang="ru-RU" sz="1600" dirty="0"/>
              <a:t>аппарата;</a:t>
            </a:r>
          </a:p>
          <a:p>
            <a:r>
              <a:rPr lang="ru-RU" sz="1600" dirty="0"/>
              <a:t>3. Активизируют кровообращение, укрепляют мышцы;</a:t>
            </a:r>
          </a:p>
          <a:p>
            <a:r>
              <a:rPr lang="ru-RU" sz="1600" dirty="0"/>
              <a:t>4. Массирует обе ноги одновременно, давая одинаковую нагрузку</a:t>
            </a:r>
            <a:r>
              <a:rPr lang="ru-RU" sz="1600" dirty="0" smtClean="0"/>
              <a:t>; </a:t>
            </a:r>
            <a:endParaRPr lang="ru-RU" sz="1600" dirty="0"/>
          </a:p>
          <a:p>
            <a:r>
              <a:rPr lang="ru-RU" sz="1600" dirty="0"/>
              <a:t>5. Устраняет первичные признаки простудных заболеваний;</a:t>
            </a:r>
          </a:p>
          <a:p>
            <a:r>
              <a:rPr lang="ru-RU" sz="1600" dirty="0"/>
              <a:t>6. Яркие цвета положительно воздействуют на психику</a:t>
            </a:r>
            <a:r>
              <a:rPr lang="ru-RU" sz="1600" dirty="0" smtClean="0"/>
              <a:t>;</a:t>
            </a:r>
            <a:endParaRPr lang="ru-RU" sz="1600" dirty="0"/>
          </a:p>
          <a:p>
            <a:r>
              <a:rPr lang="ru-RU" sz="1600" dirty="0"/>
              <a:t>8. </a:t>
            </a:r>
            <a:r>
              <a:rPr lang="ru-RU" sz="1600" dirty="0" smtClean="0"/>
              <a:t>Разбирается на </a:t>
            </a:r>
            <a:r>
              <a:rPr lang="ru-RU" sz="1600" dirty="0" err="1" smtClean="0"/>
              <a:t>пазлы</a:t>
            </a:r>
            <a:r>
              <a:rPr lang="ru-RU" sz="1600" dirty="0" smtClean="0"/>
              <a:t>, занимает мало места.</a:t>
            </a:r>
            <a:endParaRPr lang="ru-RU" sz="1600" dirty="0"/>
          </a:p>
          <a:p>
            <a:r>
              <a:rPr lang="ru-RU" sz="1600" dirty="0"/>
              <a:t>9. Уход за изделиями обеспечивает чистоту, отсутствие микробов на поверхности. </a:t>
            </a:r>
          </a:p>
        </p:txBody>
      </p:sp>
    </p:spTree>
    <p:extLst>
      <p:ext uri="{BB962C8B-B14F-4D97-AF65-F5344CB8AC3E}">
        <p14:creationId xmlns:p14="http://schemas.microsoft.com/office/powerpoint/2010/main" val="15189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55660"/>
              </p:ext>
            </p:extLst>
          </p:nvPr>
        </p:nvGraphicFramePr>
        <p:xfrm>
          <a:off x="251520" y="332656"/>
          <a:ext cx="396044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СУХОЙ БАССЕЙН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5" y="939465"/>
            <a:ext cx="4018093" cy="50098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9992" y="1043715"/>
            <a:ext cx="44276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Чем полезен </a:t>
            </a:r>
            <a:r>
              <a:rPr lang="ru-RU" b="1" dirty="0">
                <a:solidFill>
                  <a:srgbClr val="FF0000"/>
                </a:solidFill>
              </a:rPr>
              <a:t>сухой бассейн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для </a:t>
            </a:r>
            <a:r>
              <a:rPr lang="ru-RU" b="1" dirty="0">
                <a:solidFill>
                  <a:srgbClr val="FF0000"/>
                </a:solidFill>
              </a:rPr>
              <a:t>ребенка</a:t>
            </a:r>
            <a:r>
              <a:rPr lang="ru-RU" dirty="0">
                <a:solidFill>
                  <a:srgbClr val="FF0000"/>
                </a:solidFill>
              </a:rPr>
              <a:t>?</a:t>
            </a:r>
          </a:p>
          <a:p>
            <a:r>
              <a:rPr lang="ru-RU" dirty="0"/>
              <a:t>Положительное влияние движений в </a:t>
            </a:r>
            <a:r>
              <a:rPr lang="ru-RU" b="1" dirty="0"/>
              <a:t>сухом бассейне</a:t>
            </a:r>
            <a:r>
              <a:rPr lang="ru-RU" dirty="0"/>
              <a:t> на опорно-двигательный аппарат ребенка. </a:t>
            </a:r>
            <a:r>
              <a:rPr lang="ru-RU" dirty="0" smtClean="0"/>
              <a:t>При выполнении </a:t>
            </a:r>
            <a:r>
              <a:rPr lang="ru-RU" dirty="0"/>
              <a:t>любых упражнений в </a:t>
            </a:r>
            <a:r>
              <a:rPr lang="ru-RU" b="1" dirty="0"/>
              <a:t>сухом бассейне</a:t>
            </a:r>
            <a:r>
              <a:rPr lang="ru-RU" dirty="0"/>
              <a:t>, тело ребенка буквально скользит по шарикам, которые бережно поддерживают позвоночник, снижая давление на него и корректируя правильную осанку. Кроме того, подвижные </a:t>
            </a:r>
            <a:r>
              <a:rPr lang="ru-RU" b="1" dirty="0"/>
              <a:t>игры в сухом </a:t>
            </a:r>
            <a:r>
              <a:rPr lang="ru-RU" b="1" dirty="0" smtClean="0"/>
              <a:t>бассейне </a:t>
            </a:r>
            <a:r>
              <a:rPr lang="ru-RU" u="sng" dirty="0" smtClean="0"/>
              <a:t>еще </a:t>
            </a:r>
            <a:r>
              <a:rPr lang="ru-RU" u="sng" dirty="0"/>
              <a:t>и очень благоприятно сказываются на дыхательной системе</a:t>
            </a:r>
            <a:r>
              <a:rPr lang="ru-RU" dirty="0"/>
              <a:t>: увеличивается объем легких, укрепляются дыхательные мышцы, быстрее формируется грудная клетка.</a:t>
            </a:r>
          </a:p>
        </p:txBody>
      </p:sp>
    </p:spTree>
    <p:extLst>
      <p:ext uri="{BB962C8B-B14F-4D97-AF65-F5344CB8AC3E}">
        <p14:creationId xmlns:p14="http://schemas.microsoft.com/office/powerpoint/2010/main" val="2835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5" cy="6192688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45569"/>
              </p:ext>
            </p:extLst>
          </p:nvPr>
        </p:nvGraphicFramePr>
        <p:xfrm>
          <a:off x="1691680" y="342782"/>
          <a:ext cx="5616624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мелкой моторики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7040"/>
            <a:ext cx="4608512" cy="45682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8300" y="1764450"/>
            <a:ext cx="4580580" cy="35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81781"/>
              </p:ext>
            </p:extLst>
          </p:nvPr>
        </p:nvGraphicFramePr>
        <p:xfrm>
          <a:off x="755576" y="342782"/>
          <a:ext cx="352839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СУ-ДЖОК</a:t>
                      </a:r>
                      <a:endParaRPr lang="ru-RU" sz="30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05266"/>
              </p:ext>
            </p:extLst>
          </p:nvPr>
        </p:nvGraphicFramePr>
        <p:xfrm>
          <a:off x="4614407" y="342782"/>
          <a:ext cx="4062049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049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Массажные</a:t>
                      </a:r>
                      <a:r>
                        <a:rPr lang="ru-RU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шарики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1369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1235</TotalTime>
  <Words>777</Words>
  <Application>Microsoft Office PowerPoint</Application>
  <PresentationFormat>Экран (4:3)</PresentationFormat>
  <Paragraphs>129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 Unicode MS</vt:lpstr>
      <vt:lpstr>Arial</vt:lpstr>
      <vt:lpstr>Georgia</vt:lpstr>
      <vt:lpstr>Monotype Corsiva</vt:lpstr>
      <vt:lpstr>Times New Roman</vt:lpstr>
      <vt:lpstr>Times New Roman CYR</vt:lpstr>
      <vt:lpstr>Trebuchet MS</vt:lpstr>
      <vt:lpstr>Wingdings</vt:lpstr>
      <vt:lpstr>Воздушный поток</vt:lpstr>
      <vt:lpstr>Муниципальное бюджетное дошкольное образовательное учреждение Курагинский детский сад № 9 «Алёнушка»    ЗДОРОВЬЕСБЕРЕГАЮЩИЕ ТЕХНОЛОГИИ В ДОУ  «СУ-ДЖОК  ТЕРАПИЯ»</vt:lpstr>
      <vt:lpstr> Самый драгоценный дар, который человек получил от природы - это здоровье. Какой совершенной ни была бы медицина, она не может избавить каждого от болезней.   «Здоровье каждому человеку дает физкультура, закаливание, здоровый образ жизни!» - эти слова принадлежат великому отечественному хирургу, ученому, академику Н. М. Амосову.   Сохранение 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 Целью методической разработки является сохранение и укрепление здоровья воспитанников, привитие им навыков здорового образа жизни. </vt:lpstr>
      <vt:lpstr>Презентация PowerPoint</vt:lpstr>
      <vt:lpstr>Здоровьесберегающая среда.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ЗДОРОВЬЕСБЕРЕГАЮЩИЕ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Неоспоримые достоинства  Су – Джок терапии </vt:lpstr>
      <vt:lpstr>Презентация PowerPoint</vt:lpstr>
      <vt:lpstr>Выводы:</vt:lpstr>
      <vt:lpstr>Удачи, здоровья и успехов вам!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 общеразвивающего вида  №1«Солнышко» пгт Забайкальск   «Использование  су-джока в работе с детьми, имеющих нарушения речи»</dc:title>
  <dc:creator>WORK</dc:creator>
  <cp:lastModifiedBy>Пользователь Windows</cp:lastModifiedBy>
  <cp:revision>85</cp:revision>
  <dcterms:created xsi:type="dcterms:W3CDTF">2013-01-26T13:36:34Z</dcterms:created>
  <dcterms:modified xsi:type="dcterms:W3CDTF">2022-10-23T14:48:02Z</dcterms:modified>
</cp:coreProperties>
</file>