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8" r:id="rId9"/>
    <p:sldId id="269" r:id="rId10"/>
    <p:sldId id="270" r:id="rId11"/>
    <p:sldId id="266" r:id="rId12"/>
    <p:sldId id="267" r:id="rId13"/>
    <p:sldId id="26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99"/>
    <a:srgbClr val="F9D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>
      <p:cViewPr>
        <p:scale>
          <a:sx n="100" d="100"/>
          <a:sy n="100" d="100"/>
        </p:scale>
        <p:origin x="-6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ku4mina.ucoz.ru/index/0-2" TargetMode="Externa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ku4mina.ucoz.ru/index/0-2" TargetMode="Externa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66725-a2aea034d42df6f5.g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428604"/>
            <a:ext cx="1500188" cy="15001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FCD-D041-414A-AF65-E0B4C056E6B8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5225-ABA5-4870-A964-178ACC20C5B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1234353658_ramka-u-okna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3125" r="7031" b="8333"/>
          <a:stretch>
            <a:fillRect/>
          </a:stretch>
        </p:blipFill>
        <p:spPr>
          <a:xfrm>
            <a:off x="0" y="-24"/>
            <a:ext cx="9197820" cy="6858024"/>
          </a:xfrm>
          <a:prstGeom prst="rect">
            <a:avLst/>
          </a:prstGeom>
        </p:spPr>
      </p:pic>
      <p:pic>
        <p:nvPicPr>
          <p:cNvPr id="11" name="Рисунок 10" descr="da3927222ce7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286256"/>
            <a:ext cx="2952749" cy="221456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14282" y="6215082"/>
            <a:ext cx="1204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ma-SE" sz="800" dirty="0" smtClean="0">
                <a:solidFill>
                  <a:srgbClr val="002060"/>
                </a:solidFill>
                <a:hlinkClick r:id="rId5"/>
              </a:rPr>
              <a:t>http://ku4mina.ucoz.ru/</a:t>
            </a:r>
            <a:endParaRPr lang="ru-RU"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FCD-D041-414A-AF65-E0B4C056E6B8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5225-ABA5-4870-A964-178ACC20C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FCD-D041-414A-AF65-E0B4C056E6B8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5225-ABA5-4870-A964-178ACC20C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FCD-D041-414A-AF65-E0B4C056E6B8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5225-ABA5-4870-A964-178ACC20C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66725-a2aea034d42df6f5.g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214290"/>
            <a:ext cx="1500198" cy="1500198"/>
          </a:xfrm>
          <a:prstGeom prst="rect">
            <a:avLst/>
          </a:prstGeom>
        </p:spPr>
      </p:pic>
      <p:pic>
        <p:nvPicPr>
          <p:cNvPr id="10" name="Рисунок 9" descr="1234353658_ramka-u-okna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3125" r="7031" b="8333"/>
          <a:stretch>
            <a:fillRect/>
          </a:stretch>
        </p:blipFill>
        <p:spPr>
          <a:xfrm>
            <a:off x="0" y="-24"/>
            <a:ext cx="9197820" cy="6858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FCD-D041-414A-AF65-E0B4C056E6B8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5225-ABA5-4870-A964-178ACC20C5BE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da3927222ce7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286256"/>
            <a:ext cx="2952749" cy="221456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282" y="6215082"/>
            <a:ext cx="1204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ma-SE" sz="800" dirty="0" smtClean="0">
                <a:solidFill>
                  <a:srgbClr val="002060"/>
                </a:solidFill>
                <a:hlinkClick r:id="rId5"/>
              </a:rPr>
              <a:t>http://ku4mina.ucoz.ru/</a:t>
            </a:r>
            <a:endParaRPr lang="ru-RU"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143800" cy="84615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FCD-D041-414A-AF65-E0B4C056E6B8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5225-ABA5-4870-A964-178ACC20C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0009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576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72066" y="2174875"/>
            <a:ext cx="36147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FCD-D041-414A-AF65-E0B4C056E6B8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5225-ABA5-4870-A964-178ACC20C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6143668" cy="703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FCD-D041-414A-AF65-E0B4C056E6B8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5225-ABA5-4870-A964-178ACC20C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FCD-D041-414A-AF65-E0B4C056E6B8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5225-ABA5-4870-A964-178ACC20C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FCD-D041-414A-AF65-E0B4C056E6B8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5225-ABA5-4870-A964-178ACC20C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FCD-D041-414A-AF65-E0B4C056E6B8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5225-ABA5-4870-A964-178ACC20C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ku4mina.ucoz.ru/index/0-2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34353658_ramka-u-okna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3125" r="7031" b="8333"/>
          <a:stretch>
            <a:fillRect/>
          </a:stretch>
        </p:blipFill>
        <p:spPr>
          <a:xfrm>
            <a:off x="-32" y="1"/>
            <a:ext cx="9197820" cy="6858024"/>
          </a:xfrm>
          <a:prstGeom prst="rect">
            <a:avLst/>
          </a:prstGeom>
        </p:spPr>
      </p:pic>
      <p:pic>
        <p:nvPicPr>
          <p:cNvPr id="11" name="Рисунок 10" descr="da3927222ce7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286256"/>
            <a:ext cx="2952749" cy="2214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AFCD-D041-414A-AF65-E0B4C056E6B8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35225-ABA5-4870-A964-178ACC20C5B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14282" y="6215082"/>
            <a:ext cx="1204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ma-SE" sz="800" dirty="0" smtClean="0">
                <a:solidFill>
                  <a:srgbClr val="002060"/>
                </a:solidFill>
                <a:hlinkClick r:id="rId15"/>
              </a:rPr>
              <a:t>http://ku4mina.ucoz.ru/</a:t>
            </a:r>
            <a:endParaRPr lang="ru-RU" sz="800" dirty="0">
              <a:solidFill>
                <a:srgbClr val="00206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6699"/>
                </a:solidFill>
                <a:latin typeface="Monotype Corsiva" pitchFamily="66" charset="0"/>
              </a:rPr>
              <a:t>Проект мини – музей «Русская изба»</a:t>
            </a:r>
            <a:endParaRPr lang="ru-RU" sz="6600" b="1" dirty="0">
              <a:solidFill>
                <a:srgbClr val="006699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Автор :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Капашина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Елена Николаевна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Воспитатель МБДОУ  Кордовский детский сад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«Земляничка»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>Этапы </a:t>
            </a:r>
            <a:r>
              <a:rPr lang="ru-RU" b="1" i="1" u="sng" dirty="0"/>
              <a:t>работы 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1этап. Подготовительный:</a:t>
            </a:r>
            <a:endParaRPr lang="ru-RU" dirty="0"/>
          </a:p>
          <a:p>
            <a:r>
              <a:rPr lang="ru-RU" dirty="0"/>
              <a:t> </a:t>
            </a:r>
            <a:r>
              <a:rPr lang="ru-RU" sz="2200" dirty="0" smtClean="0"/>
              <a:t>1</a:t>
            </a:r>
            <a:r>
              <a:rPr lang="ru-RU" sz="2200" dirty="0"/>
              <a:t>. Изучение литературы по музейной педагогике.</a:t>
            </a:r>
          </a:p>
          <a:p>
            <a:r>
              <a:rPr lang="ru-RU" sz="2200" dirty="0"/>
              <a:t> </a:t>
            </a:r>
            <a:r>
              <a:rPr lang="ru-RU" sz="2200" dirty="0" smtClean="0"/>
              <a:t>2.Диагностика </a:t>
            </a:r>
            <a:r>
              <a:rPr lang="ru-RU" sz="2200" dirty="0"/>
              <a:t>знаний детей о русской культуре.</a:t>
            </a:r>
          </a:p>
          <a:p>
            <a:r>
              <a:rPr lang="ru-RU" sz="2200" dirty="0"/>
              <a:t> </a:t>
            </a:r>
            <a:r>
              <a:rPr lang="ru-RU" sz="2200" dirty="0" smtClean="0"/>
              <a:t>3.Беседы </a:t>
            </a:r>
            <a:r>
              <a:rPr lang="ru-RU" sz="2200" dirty="0"/>
              <a:t>с детьми о русском народном творчестве.</a:t>
            </a:r>
          </a:p>
          <a:p>
            <a:r>
              <a:rPr lang="ru-RU" sz="2200" dirty="0"/>
              <a:t> </a:t>
            </a:r>
            <a:r>
              <a:rPr lang="ru-RU" sz="2200" dirty="0" smtClean="0"/>
              <a:t>4.Сбор </a:t>
            </a:r>
            <a:r>
              <a:rPr lang="ru-RU" sz="2200" dirty="0"/>
              <a:t>материала для музея.</a:t>
            </a:r>
          </a:p>
          <a:p>
            <a:r>
              <a:rPr lang="ru-RU" sz="2200" dirty="0"/>
              <a:t> </a:t>
            </a:r>
            <a:r>
              <a:rPr lang="ru-RU" sz="3000" b="1" dirty="0"/>
              <a:t>2этап. </a:t>
            </a:r>
            <a:r>
              <a:rPr lang="ru-RU" sz="3000" b="1" dirty="0" smtClean="0"/>
              <a:t>Практический:</a:t>
            </a:r>
            <a:endParaRPr lang="ru-RU" sz="3000" dirty="0"/>
          </a:p>
          <a:p>
            <a:r>
              <a:rPr lang="ru-RU" sz="2400" b="1" dirty="0"/>
              <a:t> </a:t>
            </a:r>
            <a:r>
              <a:rPr lang="ru-RU" sz="2400" dirty="0" smtClean="0"/>
              <a:t>1.Совместная </a:t>
            </a:r>
            <a:r>
              <a:rPr lang="ru-RU" sz="2400" dirty="0"/>
              <a:t>познавательно-исследовательская и творческая деятельность.</a:t>
            </a:r>
          </a:p>
          <a:p>
            <a:r>
              <a:rPr lang="ru-RU" sz="2400" dirty="0"/>
              <a:t>2.Разучивание частушек, пословиц, поговорок, </a:t>
            </a:r>
            <a:r>
              <a:rPr lang="ru-RU" sz="2400" dirty="0" err="1"/>
              <a:t>потешек</a:t>
            </a:r>
            <a:r>
              <a:rPr lang="ru-RU" sz="2400" dirty="0"/>
              <a:t>, танцев, песен, русских народных игр.</a:t>
            </a:r>
          </a:p>
          <a:p>
            <a:r>
              <a:rPr lang="ru-RU" sz="2400" dirty="0" smtClean="0"/>
              <a:t>3.Организация </a:t>
            </a:r>
            <a:r>
              <a:rPr lang="ru-RU" sz="2400" dirty="0"/>
              <a:t>предметно – развивающей среды.</a:t>
            </a:r>
          </a:p>
          <a:p>
            <a:r>
              <a:rPr lang="ru-RU" sz="2400" dirty="0"/>
              <a:t> </a:t>
            </a:r>
          </a:p>
          <a:p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3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 </a:t>
            </a:r>
            <a:r>
              <a:rPr lang="ru-RU" b="1" dirty="0" smtClean="0"/>
              <a:t>3этап</a:t>
            </a:r>
            <a:r>
              <a:rPr lang="ru-RU" b="1" dirty="0"/>
              <a:t>. </a:t>
            </a:r>
            <a:r>
              <a:rPr lang="ru-RU" b="1" dirty="0" smtClean="0"/>
              <a:t>Заключительный: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1.Анализ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достижения целей и полученных результатов.</a:t>
            </a:r>
            <a:br>
              <a:rPr lang="ru-RU" sz="20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2.Обобщение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опыта работы по знакомству детей с культурой и историей русского народа. </a:t>
            </a:r>
            <a:br>
              <a:rPr lang="ru-RU" sz="20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3.Проведение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итоговых мероприятий в группе по данной теме.</a:t>
            </a:r>
            <a:br>
              <a:rPr lang="ru-RU" sz="20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</a:b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0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ФОРМЫ </a:t>
            </a:r>
            <a:r>
              <a:rPr lang="ru-RU" sz="2800" b="1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СОВМЕСТНОЙ</a:t>
            </a:r>
            <a:br>
              <a:rPr lang="ru-RU" sz="2800" b="1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ДЕЯТЕЛЬНОСТИ:</a:t>
            </a:r>
            <a:r>
              <a:rPr lang="ru-RU" sz="4000" b="1" i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4000" b="1" i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5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Игровая деятельность:</a:t>
            </a:r>
            <a:r>
              <a:rPr lang="ru-RU" sz="2500" b="1" u="sng" dirty="0">
                <a:solidFill>
                  <a:srgbClr val="0000CC"/>
                </a:solidFill>
              </a:rPr>
              <a:t/>
            </a:r>
            <a:br>
              <a:rPr lang="ru-RU" sz="2500" b="1" u="sng" dirty="0">
                <a:solidFill>
                  <a:srgbClr val="0000CC"/>
                </a:solidFill>
              </a:rPr>
            </a:b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500" b="1" u="sng" dirty="0" smtClean="0">
                <a:solidFill>
                  <a:srgbClr val="0000CC"/>
                </a:solidFill>
              </a:rPr>
              <a:t/>
            </a:r>
            <a:br>
              <a:rPr lang="ru-RU" sz="2500" b="1" u="sng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«Выложи узор по подолу сарафана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Подбери головной убор к сарафану», «Приготовь кашу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«Укрась избушку узором».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Малоподвижная </a:t>
            </a: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«Маланья»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«Дочки-матери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«Встречаем гостей», «Семья».</a:t>
            </a: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14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91264" cy="4065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Подвижные </a:t>
            </a:r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2800" u="sng" dirty="0">
                <a:solidFill>
                  <a:prstClr val="black"/>
                </a:solidFill>
              </a:rPr>
              <a:t/>
            </a:r>
            <a:br>
              <a:rPr lang="ru-RU" sz="2800" u="sng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Жмурки»,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«Золотые ворота»,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«Салки»,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«Гуси-гуси»,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«Горелки»,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«Ручеек»,   «Пастух и стадо». 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 - драматизации:</a:t>
            </a:r>
            <a:br>
              <a:rPr lang="ru-RU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Теремок»,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избушка».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41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/>
              <a:t/>
            </a:r>
            <a:br>
              <a:rPr lang="ru-RU" sz="3200" b="1" i="1" u="sng" dirty="0"/>
            </a:b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>Тематические </a:t>
            </a:r>
            <a:r>
              <a:rPr lang="ru-RU" sz="3200" b="1" i="1" u="sng" dirty="0"/>
              <a:t>занятия:</a:t>
            </a:r>
            <a:br>
              <a:rPr lang="ru-RU" sz="3200" b="1" i="1" u="sng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2800" dirty="0"/>
              <a:t>Русский народный костюм</a:t>
            </a:r>
            <a:r>
              <a:rPr lang="ru-RU" sz="2800" dirty="0" smtClean="0"/>
              <a:t>»</a:t>
            </a:r>
            <a:r>
              <a:rPr lang="ru-RU" sz="2800" dirty="0"/>
              <a:t> </a:t>
            </a:r>
          </a:p>
          <a:p>
            <a:r>
              <a:rPr lang="ru-RU" sz="2800" dirty="0" smtClean="0"/>
              <a:t>«</a:t>
            </a:r>
            <a:r>
              <a:rPr lang="ru-RU" sz="2800" dirty="0"/>
              <a:t>Гости в горнице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«</a:t>
            </a:r>
            <a:r>
              <a:rPr lang="ru-RU" sz="2800" dirty="0"/>
              <a:t>Русская изба»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/>
              <a:t> 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i="1" u="sng" dirty="0">
                <a:latin typeface="+mj-lt"/>
                <a:ea typeface="Calibri"/>
                <a:cs typeface="Times New Roman"/>
              </a:rPr>
              <a:t>Рассказы воспитателя</a:t>
            </a:r>
            <a:r>
              <a:rPr lang="ru-RU" sz="2800" i="1" u="sng" dirty="0">
                <a:latin typeface="+mj-lt"/>
                <a:ea typeface="Calibri"/>
                <a:cs typeface="Times New Roman"/>
              </a:rPr>
              <a:t>:</a:t>
            </a:r>
            <a:endParaRPr lang="ru-RU" sz="2000" i="1" u="sng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русской печи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;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традициях русского чаепития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;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русской матрешке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;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деревянных ложках.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39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b="1" cap="all" spc="1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Музейные экспонаты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АНЯ\Desktop\фото с телефона\IMG_20160406_101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" y="980728"/>
            <a:ext cx="4464496" cy="27955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НЯ\Desktop\фото с телефона\IMG_20160406_101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81" y="988629"/>
            <a:ext cx="4176464" cy="2787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АНЯ\Desktop\фото с телефона\IMG_20160406_102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3861048"/>
            <a:ext cx="4518248" cy="2710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АНЯ\Desktop\фото с телефона\IMG_20160406_1034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81" y="3877791"/>
            <a:ext cx="4176464" cy="2694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НЯ\Desktop\фото с телефона\IMG_20160406_102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600400" cy="5319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АНЯ\Desktop\фото с телефона\IMG_20160407_103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33" y="404664"/>
            <a:ext cx="4992555" cy="2995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АНЯ\Desktop\фото с телефона\IMG_20160406_101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32" y="3501008"/>
            <a:ext cx="4992555" cy="3045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63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САНЯ\Desktop\фото с телефона\IMG_20160406_102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418"/>
            <a:ext cx="4920547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АНЯ\Desktop\фото с телефона\IMG_20160407_103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1" y="3647083"/>
            <a:ext cx="4973801" cy="2984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АНЯ\Desktop\фото с телефона\IMG_20160407_103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8407"/>
            <a:ext cx="3750687" cy="6112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3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АНЯ\Desktop\фото с телефона\IMG_20160407_103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20472" cy="5292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cap="all" spc="1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АНЯ\Desktop\фото с телефона\IMG_20160405_162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1" y="980728"/>
            <a:ext cx="4352595" cy="2611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АНЯ\Desktop\фото с телефона\IMG_20160406_162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6" y="3752825"/>
            <a:ext cx="4230849" cy="2682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АНЯ\Desktop\фото с телефона\IMG_20160406_163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06" y="971971"/>
            <a:ext cx="4367188" cy="2620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АНЯ\Desktop\фото с телефона\IMG_20160406_1631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32" y="3752825"/>
            <a:ext cx="4380839" cy="26285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8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7" y="1916832"/>
            <a:ext cx="774753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АНЯ\Desktop\фото с телефона\IMG_20160406_163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788024" cy="2872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L:\ЕЛЕНА НИКОЛАЕВНА\Фото0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8" y="1124744"/>
            <a:ext cx="3817028" cy="5089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91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ru-RU" sz="3200" b="1" cap="all" spc="1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театрализованная </a:t>
            </a:r>
            <a:r>
              <a:rPr lang="ru-RU" sz="3200" b="1" cap="all" spc="1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САНЯ\Desktop\фото с телефона\IMG_20160407_104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438196" cy="27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АНЯ\Desktop\фото с телефона\IMG_20160407_104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4824536" cy="2894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26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САНЯ\Desktop\фото с телефона\IMG_20160407_11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0649"/>
            <a:ext cx="8748464" cy="5249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11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14356"/>
            <a:ext cx="6239616" cy="4730868"/>
          </a:xfrm>
        </p:spPr>
        <p:txBody>
          <a:bodyPr>
            <a:normAutofit/>
          </a:bodyPr>
          <a:lstStyle/>
          <a:p>
            <a:r>
              <a:rPr lang="ru-RU" b="1" cap="all" spc="1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b="1" cap="all" spc="1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spc="1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b="1" cap="all" spc="1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spc="1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13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6004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/>
              <a:t>Цель: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приобщение детей старшего дошкольного возраста к истокам Руссой народной культуры, ее наследию;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чувства любви и добра;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воспитание патриотизма.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5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Знакомить детей с элементами материальной культуры, включающей в себя знакомство с поселениями, жилищем, предметами быта, орудиями труда, одеждой, национальными блюдами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выразительную сторону речи при рассказывании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народных песенок,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Прививать  интерес к духовной культуре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русского народа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обычаи, обряды, праздники, народное творчество, искусство;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свободную и творческую личность, осознающую свои корни, национальные истоки и способную ориентироваться в современном мире.</a:t>
            </a: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76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b="1" i="1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ru-RU" sz="2500" b="1" i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500" b="1" i="1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ru-RU" sz="2500" b="1" i="1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500" b="1" i="1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ru-RU" sz="2500" b="1" i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3600" b="1" i="1" dirty="0" smtClean="0">
                <a:solidFill>
                  <a:prstClr val="black"/>
                </a:solidFill>
                <a:cs typeface="Times New Roman" pitchFamily="18" charset="0"/>
              </a:rPr>
              <a:t>Работа </a:t>
            </a:r>
            <a:r>
              <a:rPr lang="ru-RU" sz="3600" b="1" i="1" dirty="0">
                <a:solidFill>
                  <a:prstClr val="black"/>
                </a:solidFill>
                <a:cs typeface="Times New Roman" pitchFamily="18" charset="0"/>
              </a:rPr>
              <a:t>с родителями:</a:t>
            </a:r>
            <a:r>
              <a:rPr lang="ru-RU" sz="3600" i="1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ru-RU" sz="3600" i="1" dirty="0">
                <a:solidFill>
                  <a:prstClr val="black"/>
                </a:solidFill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Посещение открытых мероприятий и активное участие в них.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Изготовление совместно с детьми пособий и выполнение творческих заданий.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консультаций, использование как практических, так и теоретических материалов, накопленных в нашем музее.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Пополнение мини-музея предметами народно-прикладного искусства.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04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prstClr val="black"/>
                </a:solidFill>
              </a:rPr>
              <a:t/>
            </a:r>
            <a:br>
              <a:rPr lang="ru-RU" sz="4000" b="1" i="1" dirty="0" smtClean="0">
                <a:solidFill>
                  <a:prstClr val="black"/>
                </a:solidFill>
              </a:rPr>
            </a:br>
            <a:r>
              <a:rPr lang="ru-RU" sz="4000" b="1" i="1" dirty="0">
                <a:solidFill>
                  <a:prstClr val="black"/>
                </a:solidFill>
              </a:rPr>
              <a:t/>
            </a:r>
            <a:br>
              <a:rPr lang="ru-RU" sz="4000" b="1" i="1" dirty="0">
                <a:solidFill>
                  <a:prstClr val="black"/>
                </a:solidFill>
              </a:rPr>
            </a:br>
            <a:r>
              <a:rPr lang="ru-RU" sz="4000" b="1" i="1" dirty="0" smtClean="0">
                <a:solidFill>
                  <a:prstClr val="black"/>
                </a:solidFill>
              </a:rPr>
              <a:t/>
            </a:r>
            <a:br>
              <a:rPr lang="ru-RU" sz="4000" b="1" i="1" dirty="0" smtClean="0">
                <a:solidFill>
                  <a:prstClr val="black"/>
                </a:solidFill>
              </a:rPr>
            </a:br>
            <a:r>
              <a:rPr lang="ru-RU" sz="4000" b="1" i="1" dirty="0" smtClean="0">
                <a:solidFill>
                  <a:prstClr val="black"/>
                </a:solidFill>
              </a:rPr>
              <a:t>Вид </a:t>
            </a:r>
            <a:r>
              <a:rPr lang="ru-RU" sz="4000" b="1" i="1" dirty="0">
                <a:solidFill>
                  <a:prstClr val="black"/>
                </a:solidFill>
              </a:rPr>
              <a:t>проекта:</a:t>
            </a:r>
            <a:r>
              <a:rPr lang="ru-RU" sz="4000" i="1" dirty="0">
                <a:solidFill>
                  <a:prstClr val="black"/>
                </a:solidFill>
              </a:rPr>
              <a:t/>
            </a:r>
            <a:br>
              <a:rPr lang="ru-RU" sz="4000" i="1" dirty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познавательный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творческий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групповой.</a:t>
            </a:r>
          </a:p>
          <a:p>
            <a:pPr marL="0" lvl="0" indent="0" algn="ctr">
              <a:buNone/>
            </a:pPr>
            <a:r>
              <a:rPr lang="ru-RU" sz="3600" b="1" i="1" dirty="0"/>
              <a:t>Продолжительность:</a:t>
            </a:r>
            <a:endParaRPr lang="ru-RU" sz="3600" b="1" dirty="0"/>
          </a:p>
          <a:p>
            <a:r>
              <a:rPr lang="ru-RU" b="1" dirty="0" smtClean="0"/>
              <a:t>Краткосрочный (2недели)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123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Участники </a:t>
            </a:r>
            <a:r>
              <a:rPr lang="ru-RU" b="1" i="1" dirty="0"/>
              <a:t>проекта: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дети старшего дошкольного возраста; 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родители воспитанников;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23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4000" b="1" i="1" u="sng" dirty="0"/>
              <a:t/>
            </a:r>
            <a:br>
              <a:rPr lang="ru-RU" sz="4000" b="1" i="1" u="sng" dirty="0"/>
            </a:br>
            <a:r>
              <a:rPr lang="ru-RU" sz="4000" b="1" i="1" u="sng" dirty="0" smtClean="0"/>
              <a:t>Актуальность</a:t>
            </a:r>
            <a:r>
              <a:rPr lang="ru-RU" sz="4000" b="1" i="1" u="sng" dirty="0"/>
              <a:t>: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42913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Одной из задач по нравственно – патриотическому воспитанию является – развитие интереса к русским традициям. Но в наши дни дети мало получают информации о русской культуре, быте. Поэтому мы серьезно задумались над проблемой приобщения детей к истокам русской народной культуры.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 работы в этом направлении требует организацию особых условий, создания обстановки, которая средствами яркой образности и наглядности обеспечивала бы детям особый комплекс ощущений и эмоциональных переживаний.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Погрузить детей в атмосферу старины способствует организация музея «Русская изба».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82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Предполагаемый </a:t>
            </a:r>
            <a:r>
              <a:rPr lang="ru-RU" b="1" i="1" u="sng" dirty="0"/>
              <a:t>результат:</a:t>
            </a:r>
            <a:br>
              <a:rPr lang="ru-RU" b="1" i="1" u="sng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Проявление у ребёнка познавательного интереса к культуре и истории русского народа;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Желание активно участвовать в народных праздниках, развлечениях, играх, ярмарках;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Умение и желание импровизировать в детских видах деятельности на тему русского народного творчества.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310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  <p:tag name="ISPRING_RESOURCE_PATHS_HASH_2" val="e520cd16bb532249a0b8776ee3848b4b7cb75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08102014_2201</Template>
  <TotalTime>414</TotalTime>
  <Words>330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 мини – музей «Русская изба»</vt:lpstr>
      <vt:lpstr>Презентация PowerPoint</vt:lpstr>
      <vt:lpstr>Цель:  </vt:lpstr>
      <vt:lpstr>Задачи:</vt:lpstr>
      <vt:lpstr>   Работа с родителями: </vt:lpstr>
      <vt:lpstr>   Вид проекта:  </vt:lpstr>
      <vt:lpstr>  Участники проекта: </vt:lpstr>
      <vt:lpstr>  Актуальность: </vt:lpstr>
      <vt:lpstr>   Предполагаемый результат:  </vt:lpstr>
      <vt:lpstr>  Этапы работы : </vt:lpstr>
      <vt:lpstr>Презентация PowerPoint</vt:lpstr>
      <vt:lpstr>  ФОРМЫ СОВМЕСТНОЙ  ДЕЯТЕЛЬНОСТИ: </vt:lpstr>
      <vt:lpstr>Презентация PowerPoint</vt:lpstr>
      <vt:lpstr>   Тематические занятия:  </vt:lpstr>
      <vt:lpstr>Музейные экспонаты</vt:lpstr>
      <vt:lpstr>Презентация PowerPoint</vt:lpstr>
      <vt:lpstr>Презентация PowerPoint</vt:lpstr>
      <vt:lpstr>Презентация PowerPoint</vt:lpstr>
      <vt:lpstr>Продуктивная деятельность</vt:lpstr>
      <vt:lpstr>Презентация PowerPoint</vt:lpstr>
      <vt:lpstr>театрализованная деятельность</vt:lpstr>
      <vt:lpstr>Презентация PowerPoint</vt:lpstr>
      <vt:lpstr>Спасибо  за  внимание!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Олег Грибан</dc:creator>
  <cp:lastModifiedBy>САНЯ</cp:lastModifiedBy>
  <cp:revision>36</cp:revision>
  <dcterms:created xsi:type="dcterms:W3CDTF">2014-11-30T15:44:12Z</dcterms:created>
  <dcterms:modified xsi:type="dcterms:W3CDTF">2016-04-07T14:33:46Z</dcterms:modified>
</cp:coreProperties>
</file>