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7" r:id="rId3"/>
    <p:sldId id="279" r:id="rId4"/>
    <p:sldId id="280" r:id="rId5"/>
    <p:sldId id="281" r:id="rId6"/>
    <p:sldId id="283" r:id="rId7"/>
    <p:sldId id="284" r:id="rId8"/>
    <p:sldId id="285" r:id="rId9"/>
    <p:sldId id="282" r:id="rId10"/>
    <p:sldId id="289" r:id="rId11"/>
    <p:sldId id="287" r:id="rId12"/>
    <p:sldId id="288" r:id="rId13"/>
    <p:sldId id="290" r:id="rId14"/>
    <p:sldId id="292" r:id="rId15"/>
    <p:sldId id="291" r:id="rId16"/>
    <p:sldId id="264" r:id="rId17"/>
    <p:sldId id="293" r:id="rId18"/>
    <p:sldId id="263" r:id="rId19"/>
    <p:sldId id="294" r:id="rId20"/>
    <p:sldId id="265" r:id="rId21"/>
    <p:sldId id="295" r:id="rId22"/>
    <p:sldId id="296" r:id="rId23"/>
    <p:sldId id="297" r:id="rId24"/>
    <p:sldId id="298" r:id="rId25"/>
    <p:sldId id="299" r:id="rId26"/>
    <p:sldId id="300" r:id="rId27"/>
    <p:sldId id="302" r:id="rId28"/>
    <p:sldId id="303" r:id="rId29"/>
    <p:sldId id="310" r:id="rId30"/>
    <p:sldId id="275" r:id="rId31"/>
    <p:sldId id="305" r:id="rId32"/>
    <p:sldId id="313" r:id="rId33"/>
    <p:sldId id="308" r:id="rId34"/>
    <p:sldId id="309" r:id="rId35"/>
    <p:sldId id="269" r:id="rId36"/>
    <p:sldId id="312" r:id="rId37"/>
    <p:sldId id="314" r:id="rId38"/>
    <p:sldId id="315" r:id="rId39"/>
    <p:sldId id="316" r:id="rId40"/>
    <p:sldId id="317" r:id="rId41"/>
    <p:sldId id="266" r:id="rId42"/>
    <p:sldId id="272" r:id="rId43"/>
    <p:sldId id="276"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6D6D4-BF5B-4261-BB28-8DF7C1F6EE81}" type="datetimeFigureOut">
              <a:rPr lang="ru-RU" smtClean="0"/>
              <a:pPr/>
              <a:t>13.02.2018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87B1E-84BC-479E-84FC-6828286439DC}" type="slidenum">
              <a:rPr lang="ru-RU" smtClean="0"/>
              <a:pPr/>
              <a:t>‹#›</a:t>
            </a:fld>
            <a:endParaRPr lang="ru-RU"/>
          </a:p>
        </p:txBody>
      </p:sp>
    </p:spTree>
    <p:extLst>
      <p:ext uri="{BB962C8B-B14F-4D97-AF65-F5344CB8AC3E}">
        <p14:creationId xmlns:p14="http://schemas.microsoft.com/office/powerpoint/2010/main" val="66818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8D87B1E-84BC-479E-84FC-6828286439DC}"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8D87B1E-84BC-479E-84FC-6828286439DC}" type="slidenum">
              <a:rPr lang="ru-RU" smtClean="0"/>
              <a:pPr/>
              <a:t>20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8D87B1E-84BC-479E-84FC-6828286439DC}"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B9D503-ECB2-4438-B9A4-459BE0805D81}" type="datetimeFigureOut">
              <a:rPr lang="ru-RU" smtClean="0"/>
              <a:pPr/>
              <a:t>13.02.2018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A8D1-3799-49B4-8EAD-00C0E7AFE127}"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6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9D503-ECB2-4438-B9A4-459BE0805D81}" type="datetimeFigureOut">
              <a:rPr lang="ru-RU" smtClean="0"/>
              <a:pPr/>
              <a:t>13.02.2018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0A8D1-3799-49B4-8EAD-00C0E7AFE127}"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9/99/Andrea_Appiani_002.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rpska.ru/articles/12015/kutuzov.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useum.ru/1812/Painting/rubo/pic/pic07b.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g13.nnm.ru/imagez/gallery/0/d/b/6/4/0db64b743978032af2641cc062259c88.jpg"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img0.liveinternet.ru/images/attach/c/0/31/601/31601240_kutuzov1.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rustrana.ru/articles/953/1812year.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lub-edu.tambov.ru/vjpusk/vjp132/rabot/40/image001.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c2n.ru/borodino/003_gif/002_1.gif"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357166"/>
            <a:ext cx="8143932" cy="67403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Интеллектуальная игра в форме викторины</a:t>
            </a:r>
          </a:p>
          <a:p>
            <a:pPr algn="ctr"/>
            <a:r>
              <a:rPr lang="ru-R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«Отечественная война </a:t>
            </a:r>
          </a:p>
          <a:p>
            <a:pPr algn="ctr"/>
            <a:r>
              <a:rPr lang="ru-R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1812 года»</a:t>
            </a:r>
            <a:endParaRPr lang="ru-RU"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айл:Andrea Appiani 002.jpg">
            <a:hlinkClick r:id="rId2"/>
          </p:cNvPr>
          <p:cNvPicPr>
            <a:picLocks noChangeAspect="1" noChangeArrowheads="1"/>
          </p:cNvPicPr>
          <p:nvPr/>
        </p:nvPicPr>
        <p:blipFill>
          <a:blip r:embed="rId3" cstate="print"/>
          <a:srcRect/>
          <a:stretch>
            <a:fillRect/>
          </a:stretch>
        </p:blipFill>
        <p:spPr bwMode="auto">
          <a:xfrm>
            <a:off x="0" y="-1"/>
            <a:ext cx="5072066" cy="6823407"/>
          </a:xfrm>
          <a:prstGeom prst="rect">
            <a:avLst/>
          </a:prstGeom>
          <a:noFill/>
        </p:spPr>
      </p:pic>
      <p:sp>
        <p:nvSpPr>
          <p:cNvPr id="3" name="TextBox 2"/>
          <p:cNvSpPr txBox="1"/>
          <p:nvPr/>
        </p:nvSpPr>
        <p:spPr>
          <a:xfrm>
            <a:off x="5072066" y="142852"/>
            <a:ext cx="392909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Ответ:</a:t>
            </a:r>
          </a:p>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Бонапарт Наполеон </a:t>
            </a:r>
          </a:p>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(1769 - 1821) </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5072066" y="2000240"/>
            <a:ext cx="4071934" cy="3046988"/>
          </a:xfrm>
          <a:prstGeom prst="rect">
            <a:avLst/>
          </a:prstGeom>
          <a:noFill/>
        </p:spPr>
        <p:txBody>
          <a:bodyPr wrap="square" rtlCol="0">
            <a:spAutoFit/>
          </a:bodyPr>
          <a:lstStyle/>
          <a:p>
            <a:pPr algn="r"/>
            <a:r>
              <a:rPr lang="ru-RU" sz="2400" b="1" dirty="0" smtClean="0">
                <a:latin typeface="Times New Roman" pitchFamily="18" charset="0"/>
                <a:cs typeface="Times New Roman" pitchFamily="18" charset="0"/>
              </a:rPr>
              <a:t>В конце </a:t>
            </a:r>
            <a:r>
              <a:rPr lang="en-US" sz="2400" b="1" dirty="0" smtClean="0">
                <a:latin typeface="Times New Roman" pitchFamily="18" charset="0"/>
                <a:cs typeface="Times New Roman" pitchFamily="18" charset="0"/>
              </a:rPr>
              <a:t>XVIII</a:t>
            </a:r>
            <a:r>
              <a:rPr lang="ru-RU" sz="2400" b="1" dirty="0" smtClean="0">
                <a:latin typeface="Times New Roman" pitchFamily="18" charset="0"/>
                <a:cs typeface="Times New Roman" pitchFamily="18" charset="0"/>
              </a:rPr>
              <a:t> века генерал Наполеон Бонапарт захватил власть во Франции и провозгласил себя императором.</a:t>
            </a:r>
          </a:p>
          <a:p>
            <a:pPr algn="r"/>
            <a:r>
              <a:rPr lang="ru-RU" sz="2400" b="1" dirty="0" smtClean="0">
                <a:latin typeface="Times New Roman" pitchFamily="18" charset="0"/>
                <a:cs typeface="Times New Roman" pitchFamily="18" charset="0"/>
              </a:rPr>
              <a:t>С этого времени события в Западной Европе связаны с его именем и войнами.</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latin typeface="Times New Roman" pitchFamily="18" charset="0"/>
                <a:cs typeface="Times New Roman" pitchFamily="18" charset="0"/>
              </a:rPr>
              <a:t>Вопрос №5</a:t>
            </a:r>
            <a:endParaRPr lang="ru-RU" sz="6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4800" dirty="0" smtClean="0">
                <a:solidFill>
                  <a:srgbClr val="FF0000"/>
                </a:solidFill>
                <a:latin typeface="Times New Roman" pitchFamily="18" charset="0"/>
                <a:cs typeface="Times New Roman" pitchFamily="18" charset="0"/>
              </a:rPr>
              <a:t>В каком городе произошло первое серьезное сражение между русскими и французами? </a:t>
            </a:r>
            <a:br>
              <a:rPr lang="ru-RU" sz="4800" dirty="0" smtClean="0">
                <a:solidFill>
                  <a:srgbClr val="FF0000"/>
                </a:solidFill>
                <a:latin typeface="Times New Roman" pitchFamily="18" charset="0"/>
                <a:cs typeface="Times New Roman" pitchFamily="18" charset="0"/>
              </a:rPr>
            </a:br>
            <a:endParaRPr lang="ru-RU" sz="4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Ответ</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6600" dirty="0" smtClean="0">
                <a:solidFill>
                  <a:srgbClr val="FF0000"/>
                </a:solidFill>
                <a:latin typeface="Times New Roman" pitchFamily="18" charset="0"/>
                <a:cs typeface="Times New Roman" pitchFamily="18" charset="0"/>
              </a:rPr>
              <a:t>(Смоленск)</a:t>
            </a:r>
            <a:endParaRPr lang="ru-RU" sz="6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latin typeface="Times New Roman" pitchFamily="18" charset="0"/>
                <a:cs typeface="Times New Roman" pitchFamily="18" charset="0"/>
              </a:rPr>
              <a:t>Вопрос №6</a:t>
            </a:r>
            <a:endParaRPr lang="ru-RU" sz="6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5400" dirty="0" smtClean="0">
                <a:solidFill>
                  <a:srgbClr val="FF0000"/>
                </a:solidFill>
                <a:latin typeface="Times New Roman" pitchFamily="18" charset="0"/>
                <a:cs typeface="Times New Roman" pitchFamily="18" charset="0"/>
              </a:rPr>
              <a:t>Кто был назначен главнокомандующим русской армии после Смоленской битвы?</a:t>
            </a:r>
            <a:endParaRPr lang="ru-RU" sz="5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а 5 из 15768">
            <a:hlinkClick r:id="rId2"/>
          </p:cNvPr>
          <p:cNvPicPr>
            <a:picLocks noChangeAspect="1" noChangeArrowheads="1"/>
          </p:cNvPicPr>
          <p:nvPr/>
        </p:nvPicPr>
        <p:blipFill>
          <a:blip r:embed="rId3" cstate="print"/>
          <a:srcRect/>
          <a:stretch>
            <a:fillRect/>
          </a:stretch>
        </p:blipFill>
        <p:spPr bwMode="auto">
          <a:xfrm>
            <a:off x="3857620" y="142852"/>
            <a:ext cx="5134070" cy="6357982"/>
          </a:xfrm>
          <a:prstGeom prst="rect">
            <a:avLst/>
          </a:prstGeom>
          <a:noFill/>
        </p:spPr>
      </p:pic>
      <p:sp>
        <p:nvSpPr>
          <p:cNvPr id="3" name="TextBox 2"/>
          <p:cNvSpPr txBox="1"/>
          <p:nvPr/>
        </p:nvSpPr>
        <p:spPr>
          <a:xfrm>
            <a:off x="142844" y="2786058"/>
            <a:ext cx="3429024" cy="2862322"/>
          </a:xfrm>
          <a:prstGeom prst="rect">
            <a:avLst/>
          </a:prstGeom>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dirty="0" smtClean="0"/>
              <a:t>Командование на себя всеми русскими войсками принял Михаил Илларионович Кутузов.</a:t>
            </a:r>
          </a:p>
          <a:p>
            <a:pPr algn="ctr"/>
            <a:r>
              <a:rPr lang="ru-RU" sz="2000" b="1" dirty="0" smtClean="0"/>
              <a:t>Кутузов понимал, что с каждым шагом в глубь Росси силы французов будут слабеть, а силы русских войск возрастать.</a:t>
            </a:r>
          </a:p>
        </p:txBody>
      </p:sp>
      <p:sp>
        <p:nvSpPr>
          <p:cNvPr id="4" name="TextBox 3"/>
          <p:cNvSpPr txBox="1"/>
          <p:nvPr/>
        </p:nvSpPr>
        <p:spPr>
          <a:xfrm>
            <a:off x="142844" y="428604"/>
            <a:ext cx="3429024" cy="230832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ОтветСветлейший</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князь Михаил Илларионович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Голенищев-Кутузов-Смоленский</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1745</a:t>
            </a:r>
            <a:r>
              <a:rPr lang="vi-V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1813</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a:bodyPr>
          <a:lstStyle/>
          <a:p>
            <a:r>
              <a:rPr lang="ru-RU" sz="6600" dirty="0" smtClean="0">
                <a:solidFill>
                  <a:srgbClr val="FF0000"/>
                </a:solidFill>
                <a:latin typeface="Times New Roman" pitchFamily="18" charset="0"/>
                <a:cs typeface="Times New Roman" pitchFamily="18" charset="0"/>
              </a:rPr>
              <a:t>Вопрос №7</a:t>
            </a:r>
            <a:endParaRPr lang="ru-RU" sz="6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5400" dirty="0" smtClean="0">
                <a:solidFill>
                  <a:srgbClr val="FF0000"/>
                </a:solidFill>
                <a:latin typeface="Times New Roman" pitchFamily="18" charset="0"/>
                <a:cs typeface="Times New Roman" pitchFamily="18" charset="0"/>
              </a:rPr>
              <a:t>Какое село выбрал Кутузов для генерального сражения с французами? </a:t>
            </a:r>
            <a:br>
              <a:rPr lang="ru-RU" sz="5400" dirty="0" smtClean="0">
                <a:solidFill>
                  <a:srgbClr val="FF0000"/>
                </a:solidFill>
                <a:latin typeface="Times New Roman" pitchFamily="18" charset="0"/>
                <a:cs typeface="Times New Roman" pitchFamily="18" charset="0"/>
              </a:rPr>
            </a:br>
            <a:endParaRPr lang="ru-RU" sz="5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Картинка 8 из 629">
            <a:hlinkClick r:id="rId2"/>
          </p:cNvPr>
          <p:cNvPicPr>
            <a:picLocks noChangeAspect="1" noChangeArrowheads="1"/>
          </p:cNvPicPr>
          <p:nvPr/>
        </p:nvPicPr>
        <p:blipFill>
          <a:blip r:embed="rId3" cstate="print"/>
          <a:srcRect/>
          <a:stretch>
            <a:fillRect/>
          </a:stretch>
        </p:blipFill>
        <p:spPr bwMode="auto">
          <a:xfrm>
            <a:off x="1142976" y="1"/>
            <a:ext cx="7000924" cy="4728580"/>
          </a:xfrm>
          <a:prstGeom prst="rect">
            <a:avLst/>
          </a:prstGeom>
          <a:noFill/>
        </p:spPr>
      </p:pic>
      <p:sp>
        <p:nvSpPr>
          <p:cNvPr id="3" name="TextBox 2"/>
          <p:cNvSpPr txBox="1"/>
          <p:nvPr/>
        </p:nvSpPr>
        <p:spPr>
          <a:xfrm>
            <a:off x="785786" y="4714884"/>
            <a:ext cx="7858180" cy="1938992"/>
          </a:xfrm>
          <a:prstGeom prst="rect">
            <a:avLst/>
          </a:prstGeom>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smtClean="0">
                <a:solidFill>
                  <a:srgbClr val="FF0000"/>
                </a:solidFill>
                <a:latin typeface="Times New Roman" pitchFamily="18" charset="0"/>
                <a:cs typeface="Times New Roman" pitchFamily="18" charset="0"/>
              </a:rPr>
              <a:t>Бородино.</a:t>
            </a:r>
          </a:p>
          <a:p>
            <a:pPr algn="ctr"/>
            <a:r>
              <a:rPr lang="ru-RU" sz="2400" b="1" dirty="0" smtClean="0">
                <a:solidFill>
                  <a:srgbClr val="FF0000"/>
                </a:solidFill>
                <a:latin typeface="Times New Roman" pitchFamily="18" charset="0"/>
                <a:cs typeface="Times New Roman" pitchFamily="18" charset="0"/>
              </a:rPr>
              <a:t>Целый день битва длилась с переменным успехом. Когда стемнело, сражение замерло само собой. Наполеон при Бородино впервые не выиграл битву. Для русских это была значимая победа. </a:t>
            </a:r>
            <a:endParaRPr lang="ru-RU"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latin typeface="Times New Roman" pitchFamily="18" charset="0"/>
                <a:cs typeface="Times New Roman" pitchFamily="18" charset="0"/>
              </a:rPr>
              <a:t>Вопрос №8</a:t>
            </a:r>
            <a:endParaRPr lang="ru-RU" sz="6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6000" dirty="0" smtClean="0">
                <a:solidFill>
                  <a:srgbClr val="FF0000"/>
                </a:solidFill>
                <a:latin typeface="Times New Roman" pitchFamily="18" charset="0"/>
                <a:cs typeface="Times New Roman" pitchFamily="18" charset="0"/>
              </a:rPr>
              <a:t>Назовите дату Бородинской битвы. </a:t>
            </a:r>
            <a:br>
              <a:rPr lang="ru-RU" sz="6000" dirty="0" smtClean="0">
                <a:solidFill>
                  <a:srgbClr val="FF0000"/>
                </a:solidFill>
                <a:latin typeface="Times New Roman" pitchFamily="18" charset="0"/>
                <a:cs typeface="Times New Roman" pitchFamily="18" charset="0"/>
              </a:rPr>
            </a:br>
            <a:endParaRPr lang="ru-RU" sz="6000" dirty="0">
              <a:solidFill>
                <a:srgbClr val="FF0000"/>
              </a:solidFill>
              <a:latin typeface="Times New Roman" pitchFamily="18" charset="0"/>
              <a:cs typeface="Times New Roman" pitchFamily="18" charset="0"/>
            </a:endParaRPr>
          </a:p>
        </p:txBody>
      </p:sp>
      <p:sp>
        <p:nvSpPr>
          <p:cNvPr id="4" name="Прямоугольник 3"/>
          <p:cNvSpPr/>
          <p:nvPr/>
        </p:nvSpPr>
        <p:spPr>
          <a:xfrm>
            <a:off x="2286000" y="2967335"/>
            <a:ext cx="4572000" cy="646331"/>
          </a:xfrm>
          <a:prstGeom prst="rect">
            <a:avLst/>
          </a:prstGeom>
        </p:spPr>
        <p:txBody>
          <a:bodyPr>
            <a:spAutoFit/>
          </a:bodyPr>
          <a:lstStyle/>
          <a:p>
            <a:r>
              <a:rPr lang="ru-RU" dirty="0" smtClean="0"/>
              <a:t> </a:t>
            </a:r>
            <a:br>
              <a:rPr lang="ru-RU" dirty="0" smtClean="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а 1 из 1686">
            <a:hlinkClick r:id="rId2"/>
          </p:cNvPr>
          <p:cNvPicPr>
            <a:picLocks noChangeAspect="1" noChangeArrowheads="1"/>
          </p:cNvPicPr>
          <p:nvPr/>
        </p:nvPicPr>
        <p:blipFill>
          <a:blip r:embed="rId3" cstate="print"/>
          <a:srcRect t="22468"/>
          <a:stretch>
            <a:fillRect/>
          </a:stretch>
        </p:blipFill>
        <p:spPr bwMode="auto">
          <a:xfrm>
            <a:off x="2714612" y="3286124"/>
            <a:ext cx="5880473" cy="3357586"/>
          </a:xfrm>
          <a:prstGeom prst="rect">
            <a:avLst/>
          </a:prstGeom>
          <a:noFill/>
        </p:spPr>
      </p:pic>
      <p:sp>
        <p:nvSpPr>
          <p:cNvPr id="3" name="TextBox 2"/>
          <p:cNvSpPr txBox="1"/>
          <p:nvPr/>
        </p:nvSpPr>
        <p:spPr>
          <a:xfrm>
            <a:off x="4857752" y="142852"/>
            <a:ext cx="3929090"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2800" b="1" dirty="0" smtClean="0">
                <a:solidFill>
                  <a:srgbClr val="FF0000"/>
                </a:solidFill>
              </a:rPr>
              <a:t>26 августа 1812 года на Бородинском поле под неумолчный грохот артиллерии сошлись две огромные армии. </a:t>
            </a:r>
            <a:endParaRPr lang="ru-RU" sz="2800" b="1" dirty="0">
              <a:solidFill>
                <a:srgbClr val="FF0000"/>
              </a:solidFill>
            </a:endParaRPr>
          </a:p>
        </p:txBody>
      </p:sp>
      <p:pic>
        <p:nvPicPr>
          <p:cNvPr id="20484" name="Picture 4" descr="Картинка 5 из 543">
            <a:hlinkClick r:id="rId4"/>
          </p:cNvPr>
          <p:cNvPicPr>
            <a:picLocks noChangeAspect="1" noChangeArrowheads="1"/>
          </p:cNvPicPr>
          <p:nvPr/>
        </p:nvPicPr>
        <p:blipFill>
          <a:blip r:embed="rId5" cstate="print"/>
          <a:srcRect/>
          <a:stretch>
            <a:fillRect/>
          </a:stretch>
        </p:blipFill>
        <p:spPr bwMode="auto">
          <a:xfrm>
            <a:off x="0" y="0"/>
            <a:ext cx="4729195" cy="34603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FF0000"/>
                </a:solidFill>
                <a:latin typeface="Times New Roman" pitchFamily="18" charset="0"/>
                <a:cs typeface="Times New Roman" pitchFamily="18" charset="0"/>
              </a:rPr>
              <a:t>Вопрос №9</a:t>
            </a:r>
            <a:endParaRPr lang="ru-RU" sz="60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r>
              <a:rPr lang="ru-RU" sz="6000" dirty="0" smtClean="0">
                <a:solidFill>
                  <a:srgbClr val="FF0000"/>
                </a:solidFill>
                <a:latin typeface="Times New Roman" pitchFamily="18" charset="0"/>
                <a:cs typeface="Times New Roman" pitchFamily="18" charset="0"/>
              </a:rPr>
              <a:t>Какое важное событие произошло 1 сентября 1812 года? </a:t>
            </a:r>
            <a:endParaRPr lang="ru-RU" sz="6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dirty="0" smtClean="0">
                <a:solidFill>
                  <a:srgbClr val="FF0000"/>
                </a:solidFill>
                <a:latin typeface="Times New Roman" pitchFamily="18" charset="0"/>
                <a:cs typeface="Times New Roman" pitchFamily="18" charset="0"/>
              </a:rPr>
              <a:t>Цель</a:t>
            </a:r>
            <a:endParaRPr lang="ru-RU" sz="80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4800" dirty="0" smtClean="0">
                <a:solidFill>
                  <a:srgbClr val="FF0000"/>
                </a:solidFill>
                <a:latin typeface="Times New Roman" pitchFamily="18" charset="0"/>
                <a:cs typeface="Times New Roman" pitchFamily="18" charset="0"/>
              </a:rPr>
              <a:t>развивать умственные способности педагогов и стимулировать их дальнейшую потребность в историческом познании.</a:t>
            </a:r>
          </a:p>
          <a:p>
            <a:endParaRPr lang="ru-RU" sz="4800" dirty="0">
              <a:solidFill>
                <a:srgbClr val="FF0000"/>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4857760"/>
            <a:ext cx="8715436" cy="193899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2400" b="1" dirty="0" smtClean="0">
                <a:latin typeface="Times New Roman" pitchFamily="18" charset="0"/>
                <a:cs typeface="Times New Roman" pitchFamily="18" charset="0"/>
              </a:rPr>
              <a:t>Русские войска отступали к Москве. Кутузов созывает в Филях военный совет и ставит вопрос: давать бой под Москвой или сдать древнюю столицу. Решающими стали слова Кутузова «Пока цела армия, цела и Россия». Было решено оставить Москву.</a:t>
            </a:r>
            <a:endParaRPr lang="ru-RU" sz="2400" b="1" dirty="0">
              <a:latin typeface="Times New Roman" pitchFamily="18" charset="0"/>
              <a:cs typeface="Times New Roman" pitchFamily="18" charset="0"/>
            </a:endParaRPr>
          </a:p>
        </p:txBody>
      </p:sp>
      <p:pic>
        <p:nvPicPr>
          <p:cNvPr id="22532" name="Picture 4" descr="http://history.sgu.ru/img/x1-053.jpg"/>
          <p:cNvPicPr>
            <a:picLocks noChangeAspect="1" noChangeArrowheads="1"/>
          </p:cNvPicPr>
          <p:nvPr/>
        </p:nvPicPr>
        <p:blipFill>
          <a:blip r:embed="rId3" cstate="print"/>
          <a:srcRect l="10406"/>
          <a:stretch>
            <a:fillRect/>
          </a:stretch>
        </p:blipFill>
        <p:spPr bwMode="auto">
          <a:xfrm>
            <a:off x="285720" y="0"/>
            <a:ext cx="8598896" cy="4786322"/>
          </a:xfrm>
          <a:prstGeom prst="rect">
            <a:avLst/>
          </a:prstGeom>
          <a:noFill/>
        </p:spPr>
      </p:pic>
      <p:sp>
        <p:nvSpPr>
          <p:cNvPr id="6" name="TextBox 5"/>
          <p:cNvSpPr txBox="1"/>
          <p:nvPr/>
        </p:nvSpPr>
        <p:spPr>
          <a:xfrm>
            <a:off x="857224" y="0"/>
            <a:ext cx="8143932" cy="707886"/>
          </a:xfrm>
          <a:prstGeom prst="rect">
            <a:avLst/>
          </a:prstGeom>
          <a:solidFill>
            <a:srgbClr val="FFFF00"/>
          </a:solidFill>
        </p:spPr>
        <p:txBody>
          <a:bodyPr wrap="square" rtlCol="0">
            <a:spAutoFit/>
          </a:bodyPr>
          <a:lstStyle/>
          <a:p>
            <a:r>
              <a:rPr lang="ru-RU" dirty="0" smtClean="0"/>
              <a:t> </a:t>
            </a:r>
            <a:r>
              <a:rPr lang="ru-RU" sz="4000" dirty="0" smtClean="0">
                <a:latin typeface="Times New Roman" pitchFamily="18" charset="0"/>
                <a:cs typeface="Times New Roman" pitchFamily="18" charset="0"/>
              </a:rPr>
              <a:t>Военный совет в Филях</a:t>
            </a:r>
            <a:endParaRPr lang="ru-RU" sz="4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dirty="0" smtClean="0">
                <a:solidFill>
                  <a:srgbClr val="FF0000"/>
                </a:solidFill>
                <a:latin typeface="Times New Roman" pitchFamily="18" charset="0"/>
                <a:cs typeface="Times New Roman" pitchFamily="18" charset="0"/>
              </a:rPr>
              <a:t>Вопрос №10</a:t>
            </a:r>
            <a:endParaRPr lang="ru-RU" sz="72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329642" cy="4829196"/>
          </a:xfrm>
        </p:spPr>
        <p:txBody>
          <a:bodyPr>
            <a:noAutofit/>
          </a:bodyPr>
          <a:lstStyle/>
          <a:p>
            <a:r>
              <a:rPr lang="ru-RU" sz="8000" i="1" dirty="0" smtClean="0">
                <a:solidFill>
                  <a:srgbClr val="FF0000"/>
                </a:solidFill>
                <a:latin typeface="Times New Roman" pitchFamily="18" charset="0"/>
                <a:cs typeface="Times New Roman" pitchFamily="18" charset="0"/>
              </a:rPr>
              <a:t>Кто по национальности был БАГРАТИОН? </a:t>
            </a:r>
          </a:p>
          <a:p>
            <a:endParaRPr lang="ru-RU" sz="80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Autofit/>
          </a:bodyPr>
          <a:lstStyle/>
          <a:p>
            <a:r>
              <a:rPr lang="ru-RU" sz="6000" dirty="0" smtClean="0">
                <a:solidFill>
                  <a:srgbClr val="FF0000"/>
                </a:solidFill>
                <a:latin typeface="Times New Roman" pitchFamily="18" charset="0"/>
                <a:cs typeface="Times New Roman" pitchFamily="18" charset="0"/>
              </a:rPr>
              <a:t>Ответ</a:t>
            </a:r>
            <a:endParaRPr lang="ru-RU" sz="60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928670"/>
            <a:ext cx="8786874" cy="5929330"/>
          </a:xfrm>
        </p:spPr>
        <p:txBody>
          <a:bodyPr/>
          <a:lstStyle/>
          <a:p>
            <a:r>
              <a:rPr lang="ru-RU" i="1" dirty="0" smtClean="0">
                <a:solidFill>
                  <a:srgbClr val="FF0000"/>
                </a:solidFill>
                <a:latin typeface="Times New Roman" pitchFamily="18" charset="0"/>
                <a:cs typeface="Times New Roman" pitchFamily="18" charset="0"/>
              </a:rPr>
              <a:t>Пётр  Иванович Багратион </a:t>
            </a:r>
            <a:r>
              <a:rPr lang="ru-RU" i="1" dirty="0" smtClean="0">
                <a:latin typeface="Times New Roman" pitchFamily="18" charset="0"/>
                <a:cs typeface="Times New Roman" pitchFamily="18" charset="0"/>
              </a:rPr>
              <a:t>происходил из старинного грузинского княжеского рода. Генерал от инфантерии, ученик и  сподвижник А.В. Суворова и М.И. Кутузова. При Бородино </a:t>
            </a:r>
          </a:p>
          <a:p>
            <a:pPr>
              <a:buNone/>
            </a:pPr>
            <a:r>
              <a:rPr lang="ru-RU" i="1" dirty="0" smtClean="0">
                <a:latin typeface="Times New Roman" pitchFamily="18" charset="0"/>
                <a:cs typeface="Times New Roman" pitchFamily="18" charset="0"/>
              </a:rPr>
              <a:t>    руководил действиями левого </a:t>
            </a:r>
          </a:p>
          <a:p>
            <a:pPr>
              <a:buNone/>
            </a:pPr>
            <a:r>
              <a:rPr lang="ru-RU" i="1" dirty="0" smtClean="0">
                <a:latin typeface="Times New Roman" pitchFamily="18" charset="0"/>
                <a:cs typeface="Times New Roman" pitchFamily="18" charset="0"/>
              </a:rPr>
              <a:t>    фланга</a:t>
            </a:r>
            <a:r>
              <a:rPr lang="ru-RU" i="1" dirty="0">
                <a:latin typeface="Times New Roman" pitchFamily="18" charset="0"/>
                <a:cs typeface="Times New Roman" pitchFamily="18" charset="0"/>
              </a:rPr>
              <a:t>. В этом сражении </a:t>
            </a:r>
            <a:r>
              <a:rPr lang="ru-RU" i="1" dirty="0" smtClean="0">
                <a:latin typeface="Times New Roman" pitchFamily="18" charset="0"/>
                <a:cs typeface="Times New Roman" pitchFamily="18" charset="0"/>
              </a:rPr>
              <a:t>был</a:t>
            </a:r>
          </a:p>
          <a:p>
            <a:pPr>
              <a:buNone/>
            </a:pPr>
            <a:r>
              <a:rPr lang="ru-RU" i="1" dirty="0" smtClean="0">
                <a:latin typeface="Times New Roman" pitchFamily="18" charset="0"/>
                <a:cs typeface="Times New Roman" pitchFamily="18" charset="0"/>
              </a:rPr>
              <a:t>    смертельно ранен</a:t>
            </a:r>
            <a:r>
              <a:rPr lang="ru-RU" i="1" dirty="0">
                <a:latin typeface="Times New Roman" pitchFamily="18" charset="0"/>
                <a:cs typeface="Times New Roman" pitchFamily="18" charset="0"/>
              </a:rPr>
              <a:t>.</a:t>
            </a:r>
            <a:endParaRPr lang="ru-RU" i="1" dirty="0" smtClean="0">
              <a:latin typeface="Times New Roman" pitchFamily="18" charset="0"/>
              <a:cs typeface="Times New Roman" pitchFamily="18" charset="0"/>
            </a:endParaRPr>
          </a:p>
        </p:txBody>
      </p:sp>
      <p:pic>
        <p:nvPicPr>
          <p:cNvPr id="4" name="Рисунок 3" descr="hello_html_m2337f32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950" y="3071810"/>
            <a:ext cx="2500330" cy="35719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FF0000"/>
                </a:solidFill>
                <a:latin typeface="Times New Roman" pitchFamily="18" charset="0"/>
                <a:cs typeface="Times New Roman" pitchFamily="18" charset="0"/>
              </a:rPr>
              <a:t>Вопрос №11</a:t>
            </a:r>
            <a:endParaRPr lang="ru-RU" sz="60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r>
              <a:rPr lang="ru-RU" sz="6000" i="1" dirty="0">
                <a:solidFill>
                  <a:srgbClr val="FF0000"/>
                </a:solidFill>
                <a:latin typeface="Times New Roman" pitchFamily="18" charset="0"/>
                <a:cs typeface="Times New Roman" pitchFamily="18" charset="0"/>
              </a:rPr>
              <a:t>Возле какого села расположился лагерь русской армии после ее отступления из Москвы?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800" dirty="0" smtClean="0">
                <a:solidFill>
                  <a:srgbClr val="FF0000"/>
                </a:solidFill>
                <a:latin typeface="Times New Roman" pitchFamily="18" charset="0"/>
                <a:cs typeface="Times New Roman" pitchFamily="18" charset="0"/>
              </a:rPr>
              <a:t>Ответ</a:t>
            </a:r>
            <a:endParaRPr lang="ru-RU" sz="8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lvl="0"/>
            <a:r>
              <a:rPr lang="ru-RU" sz="9600" i="1" dirty="0" smtClean="0">
                <a:solidFill>
                  <a:srgbClr val="FF0000"/>
                </a:solidFill>
                <a:latin typeface="Times New Roman" pitchFamily="18" charset="0"/>
                <a:cs typeface="Times New Roman" pitchFamily="18" charset="0"/>
              </a:rPr>
              <a:t>Тарутино</a:t>
            </a:r>
            <a:endParaRPr lang="ru-RU" sz="96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dirty="0" smtClean="0">
                <a:solidFill>
                  <a:srgbClr val="FF0000"/>
                </a:solidFill>
                <a:latin typeface="Times New Roman" pitchFamily="18" charset="0"/>
                <a:cs typeface="Times New Roman" pitchFamily="18" charset="0"/>
              </a:rPr>
              <a:t>Вопрос №12</a:t>
            </a:r>
            <a:endParaRPr lang="ru-RU" sz="72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186766" cy="4757758"/>
          </a:xfrm>
        </p:spPr>
        <p:txBody>
          <a:bodyPr>
            <a:noAutofit/>
          </a:bodyPr>
          <a:lstStyle/>
          <a:p>
            <a:pPr>
              <a:buNone/>
            </a:pPr>
            <a:r>
              <a:rPr lang="ru-RU" sz="4800" i="1" dirty="0" smtClean="0">
                <a:solidFill>
                  <a:srgbClr val="FF0000"/>
                </a:solidFill>
                <a:latin typeface="Times New Roman" pitchFamily="18" charset="0"/>
                <a:cs typeface="Times New Roman" pitchFamily="18" charset="0"/>
              </a:rPr>
              <a:t> Назовите 4 басни И. А. Крылова</a:t>
            </a:r>
            <a:r>
              <a:rPr lang="ru-RU" sz="4800" i="1" smtClean="0">
                <a:solidFill>
                  <a:srgbClr val="FF0000"/>
                </a:solidFill>
                <a:latin typeface="Times New Roman" pitchFamily="18" charset="0"/>
                <a:cs typeface="Times New Roman" pitchFamily="18" charset="0"/>
              </a:rPr>
              <a:t>, посвящённых </a:t>
            </a:r>
            <a:r>
              <a:rPr lang="ru-RU" sz="4800" i="1" dirty="0" smtClean="0">
                <a:solidFill>
                  <a:srgbClr val="FF0000"/>
                </a:solidFill>
                <a:latin typeface="Times New Roman" pitchFamily="18" charset="0"/>
                <a:cs typeface="Times New Roman" pitchFamily="18" charset="0"/>
              </a:rPr>
              <a:t>Отечественной войне 1812 года, о каких событиях в них повествуется?</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9600" dirty="0" smtClean="0">
                <a:solidFill>
                  <a:srgbClr val="FF0000"/>
                </a:solidFill>
                <a:latin typeface="Times New Roman" pitchFamily="18" charset="0"/>
                <a:cs typeface="Times New Roman" pitchFamily="18" charset="0"/>
              </a:rPr>
              <a:t>Ответ </a:t>
            </a:r>
            <a:endParaRPr lang="ru-RU" sz="9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55000" lnSpcReduction="20000"/>
          </a:bodyPr>
          <a:lstStyle/>
          <a:p>
            <a:pPr>
              <a:buNone/>
            </a:pPr>
            <a:r>
              <a:rPr lang="ru-RU" sz="8800" i="1" dirty="0" smtClean="0">
                <a:solidFill>
                  <a:srgbClr val="FF0000"/>
                </a:solidFill>
                <a:latin typeface="Times New Roman" pitchFamily="18" charset="0"/>
                <a:cs typeface="Times New Roman" pitchFamily="18" charset="0"/>
              </a:rPr>
              <a:t> Басни Ивана Андреевича Крылова, посвящённые Отечественной войне 1812 года: «Кот и повар», «Раздел», «Ворона и Курица», «Волк на псарне», «Обоз», «Щука и Кот»).</a:t>
            </a:r>
          </a:p>
          <a:p>
            <a:endParaRPr lang="ru-RU" sz="88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latin typeface="Times New Roman" pitchFamily="18" charset="0"/>
                <a:cs typeface="Times New Roman" pitchFamily="18" charset="0"/>
              </a:rPr>
              <a:t>Вопрос №13</a:t>
            </a:r>
            <a:endParaRPr lang="ru-RU" sz="66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pPr>
              <a:buNone/>
            </a:pPr>
            <a:r>
              <a:rPr lang="ru-RU" sz="4800" b="1" i="1" dirty="0" smtClean="0">
                <a:solidFill>
                  <a:srgbClr val="FF0000"/>
                </a:solidFill>
                <a:latin typeface="Times New Roman" pitchFamily="18" charset="0"/>
                <a:ea typeface="Calibri"/>
                <a:cs typeface="Times New Roman" pitchFamily="18" charset="0"/>
              </a:rPr>
              <a:t> </a:t>
            </a:r>
            <a:r>
              <a:rPr lang="ru-RU" sz="4800" b="1" i="1" dirty="0">
                <a:solidFill>
                  <a:srgbClr val="FF0000"/>
                </a:solidFill>
                <a:latin typeface="Times New Roman" pitchFamily="18" charset="0"/>
                <a:ea typeface="Calibri"/>
                <a:cs typeface="Times New Roman" pitchFamily="18" charset="0"/>
              </a:rPr>
              <a:t>Кому принадлежат слова: «С потерей Москвы не потеряна ещё Россия. Но когда уничтожится армия, погибнут </a:t>
            </a:r>
            <a:r>
              <a:rPr lang="ru-RU" sz="4800" b="1" i="1" dirty="0" smtClean="0">
                <a:solidFill>
                  <a:srgbClr val="FF0000"/>
                </a:solidFill>
                <a:latin typeface="Times New Roman" pitchFamily="18" charset="0"/>
                <a:ea typeface="Calibri"/>
                <a:cs typeface="Times New Roman" pitchFamily="18" charset="0"/>
              </a:rPr>
              <a:t> и </a:t>
            </a:r>
            <a:r>
              <a:rPr lang="ru-RU" sz="4800" b="1" i="1" dirty="0">
                <a:solidFill>
                  <a:srgbClr val="FF0000"/>
                </a:solidFill>
                <a:latin typeface="Times New Roman" pitchFamily="18" charset="0"/>
                <a:ea typeface="Calibri"/>
                <a:cs typeface="Times New Roman" pitchFamily="18" charset="0"/>
              </a:rPr>
              <a:t>Москва, и Россия»? </a:t>
            </a:r>
            <a:br>
              <a:rPr lang="ru-RU" sz="4800" b="1" i="1" dirty="0">
                <a:solidFill>
                  <a:srgbClr val="FF0000"/>
                </a:solidFill>
                <a:latin typeface="Times New Roman" pitchFamily="18" charset="0"/>
                <a:ea typeface="Calibri"/>
                <a:cs typeface="Times New Roman" pitchFamily="18" charset="0"/>
              </a:rPr>
            </a:br>
            <a:endParaRPr lang="ru-RU"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305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dirty="0" smtClean="0">
                <a:solidFill>
                  <a:srgbClr val="FF0000"/>
                </a:solidFill>
                <a:latin typeface="Times New Roman" pitchFamily="18" charset="0"/>
                <a:cs typeface="Times New Roman" pitchFamily="18" charset="0"/>
              </a:rPr>
              <a:t>Ответ</a:t>
            </a:r>
            <a:endParaRPr lang="ru-RU" sz="80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ru-RU" sz="9600" b="1" i="1" dirty="0" smtClean="0">
                <a:solidFill>
                  <a:srgbClr val="FF0000"/>
                </a:solidFill>
                <a:latin typeface="Times New Roman" pitchFamily="18" charset="0"/>
                <a:ea typeface="Calibri"/>
                <a:cs typeface="Times New Roman" pitchFamily="18" charset="0"/>
              </a:rPr>
              <a:t>Кутузов</a:t>
            </a:r>
            <a:endParaRPr lang="ru-RU" sz="9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749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800" dirty="0" smtClean="0">
                <a:solidFill>
                  <a:srgbClr val="FF0000"/>
                </a:solidFill>
                <a:latin typeface="Times New Roman" pitchFamily="18" charset="0"/>
                <a:cs typeface="Times New Roman" pitchFamily="18" charset="0"/>
              </a:rPr>
              <a:t>Вопрос №14</a:t>
            </a:r>
            <a:endParaRPr lang="ru-RU" sz="8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lnSpcReduction="10000"/>
          </a:bodyPr>
          <a:lstStyle/>
          <a:p>
            <a:pPr>
              <a:lnSpc>
                <a:spcPct val="115000"/>
              </a:lnSpc>
              <a:spcBef>
                <a:spcPts val="2400"/>
              </a:spcBef>
              <a:spcAft>
                <a:spcPts val="0"/>
              </a:spcAft>
            </a:pPr>
            <a:r>
              <a:rPr lang="ru-RU" i="1" kern="0" dirty="0">
                <a:solidFill>
                  <a:srgbClr val="FF0000"/>
                </a:solidFill>
                <a:latin typeface="Times New Roman"/>
                <a:ea typeface="Times New Roman"/>
                <a:cs typeface="Times New Roman"/>
              </a:rPr>
              <a:t> Генерал от инфантерии. В 1812 </a:t>
            </a:r>
            <a:r>
              <a:rPr lang="ru-RU" i="1" kern="0" dirty="0" smtClean="0">
                <a:solidFill>
                  <a:srgbClr val="FF0000"/>
                </a:solidFill>
                <a:latin typeface="Times New Roman"/>
                <a:ea typeface="Times New Roman"/>
                <a:cs typeface="Times New Roman"/>
              </a:rPr>
              <a:t>году формировал </a:t>
            </a:r>
            <a:r>
              <a:rPr lang="ru-RU" i="1" kern="0" dirty="0">
                <a:solidFill>
                  <a:srgbClr val="FF0000"/>
                </a:solidFill>
                <a:latin typeface="Times New Roman"/>
                <a:ea typeface="Times New Roman"/>
                <a:cs typeface="Times New Roman"/>
              </a:rPr>
              <a:t>войсковые резервы, затем командовал авангардом русской армии. По отзывам</a:t>
            </a:r>
            <a:r>
              <a:rPr lang="ru-RU" i="1" kern="0" dirty="0">
                <a:solidFill>
                  <a:srgbClr val="FF0000"/>
                </a:solidFill>
                <a:latin typeface="Cambria"/>
                <a:ea typeface="Times New Roman"/>
                <a:cs typeface="Times New Roman"/>
              </a:rPr>
              <a:t> современников «отличался мужеством, граничившим с бравадой», герой войны. Смертельно ранен П.Г. Каховским 14 декабря 1825 г. во время восстания декабристов. </a:t>
            </a:r>
            <a:endParaRPr lang="ru-RU" b="1" i="1" kern="0" dirty="0">
              <a:solidFill>
                <a:srgbClr val="FF0000"/>
              </a:solidFill>
              <a:latin typeface="Cambria"/>
              <a:ea typeface="Times New Roman"/>
              <a:cs typeface="Times New Roman"/>
            </a:endParaRPr>
          </a:p>
          <a:p>
            <a:endParaRPr lang="ru-RU" i="1" dirty="0"/>
          </a:p>
        </p:txBody>
      </p:sp>
    </p:spTree>
    <p:extLst>
      <p:ext uri="{BB962C8B-B14F-4D97-AF65-F5344CB8AC3E}">
        <p14:creationId xmlns:p14="http://schemas.microsoft.com/office/powerpoint/2010/main" val="49754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latin typeface="Times New Roman" pitchFamily="18" charset="0"/>
                <a:cs typeface="Times New Roman" pitchFamily="18" charset="0"/>
              </a:rPr>
              <a:t>Вопрос №1</a:t>
            </a:r>
            <a:endParaRPr lang="ru-RU" sz="6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5400" dirty="0" smtClean="0">
                <a:solidFill>
                  <a:srgbClr val="FF0000"/>
                </a:solidFill>
                <a:latin typeface="Times New Roman" pitchFamily="18" charset="0"/>
                <a:cs typeface="Times New Roman" pitchFamily="18" charset="0"/>
              </a:rPr>
              <a:t>Кто командовал русской армией в начале Отечественной войны?</a:t>
            </a:r>
            <a:endParaRPr lang="ru-RU" sz="5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алексей ермолов"/>
          <p:cNvPicPr>
            <a:picLocks noChangeAspect="1" noChangeArrowheads="1"/>
          </p:cNvPicPr>
          <p:nvPr/>
        </p:nvPicPr>
        <p:blipFill>
          <a:blip r:embed="rId2" cstate="print"/>
          <a:srcRect l="7500" t="3961" r="4374" b="14172"/>
          <a:stretch>
            <a:fillRect/>
          </a:stretch>
        </p:blipFill>
        <p:spPr bwMode="auto">
          <a:xfrm>
            <a:off x="-5941168" y="5013176"/>
            <a:ext cx="4286280" cy="56542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772" name="Picture 4" descr="михаил милорадович"/>
          <p:cNvPicPr>
            <a:picLocks noChangeAspect="1" noChangeArrowheads="1"/>
          </p:cNvPicPr>
          <p:nvPr/>
        </p:nvPicPr>
        <p:blipFill>
          <a:blip r:embed="rId3" cstate="print"/>
          <a:srcRect l="7500" t="3968" r="4374" b="15343"/>
          <a:stretch>
            <a:fillRect/>
          </a:stretch>
        </p:blipFill>
        <p:spPr bwMode="auto">
          <a:xfrm>
            <a:off x="10764688" y="2982511"/>
            <a:ext cx="2534129" cy="2808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763689" y="5790824"/>
            <a:ext cx="6624736" cy="523220"/>
          </a:xfrm>
          <a:prstGeom prst="rect">
            <a:avLst/>
          </a:prstGeom>
          <a:solidFill>
            <a:srgbClr val="FFFF00"/>
          </a:solidFill>
          <a:effectLst>
            <a:glow rad="228600">
              <a:schemeClr val="accent6">
                <a:satMod val="175000"/>
                <a:alpha val="40000"/>
              </a:schemeClr>
            </a:glow>
          </a:effectLst>
        </p:spPr>
        <p:txBody>
          <a:bodyPr wrap="square" rtlCol="0">
            <a:spAutoFit/>
          </a:bodyPr>
          <a:lstStyle/>
          <a:p>
            <a:pPr algn="ctr"/>
            <a:r>
              <a:rPr lang="ru-RU" sz="2800" b="1" dirty="0" smtClean="0">
                <a:solidFill>
                  <a:srgbClr val="C00000"/>
                </a:solidFill>
                <a:latin typeface="Times New Roman" pitchFamily="18" charset="0"/>
                <a:cs typeface="Times New Roman" pitchFamily="18" charset="0"/>
              </a:rPr>
              <a:t>Михаил Андреевич Милорадович</a:t>
            </a:r>
            <a:endParaRPr lang="ru-RU" sz="2800" b="1" dirty="0">
              <a:solidFill>
                <a:srgbClr val="C00000"/>
              </a:solidFill>
              <a:latin typeface="Times New Roman" pitchFamily="18" charset="0"/>
              <a:cs typeface="Times New Roman" pitchFamily="18" charset="0"/>
            </a:endParaRPr>
          </a:p>
        </p:txBody>
      </p:sp>
      <p:pic>
        <p:nvPicPr>
          <p:cNvPr id="6" name="Picture 4" descr="михаил милорадович"/>
          <p:cNvPicPr>
            <a:picLocks noChangeAspect="1" noChangeArrowheads="1"/>
          </p:cNvPicPr>
          <p:nvPr/>
        </p:nvPicPr>
        <p:blipFill>
          <a:blip r:embed="rId3" cstate="print"/>
          <a:srcRect l="7500" t="3968" r="4374" b="15343"/>
          <a:stretch>
            <a:fillRect/>
          </a:stretch>
        </p:blipFill>
        <p:spPr bwMode="auto">
          <a:xfrm>
            <a:off x="2195736" y="255071"/>
            <a:ext cx="3816424" cy="4953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342900" lvl="0" indent="-342900">
              <a:spcBef>
                <a:spcPct val="20000"/>
              </a:spcBef>
            </a:pPr>
            <a:r>
              <a:rPr lang="ru-RU" sz="8800" dirty="0" smtClean="0">
                <a:solidFill>
                  <a:srgbClr val="FF0000"/>
                </a:solidFill>
                <a:latin typeface="Times New Roman" pitchFamily="18" charset="0"/>
                <a:cs typeface="Times New Roman" pitchFamily="18" charset="0"/>
              </a:rPr>
              <a:t>Вопрос №15</a:t>
            </a:r>
            <a:endParaRPr lang="ru-RU" sz="8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r>
              <a:rPr lang="ru-RU" sz="4800" b="1" i="1" dirty="0">
                <a:solidFill>
                  <a:srgbClr val="FF0000"/>
                </a:solidFill>
                <a:latin typeface="Times New Roman" pitchFamily="18" charset="0"/>
                <a:ea typeface="Calibri"/>
                <a:cs typeface="Times New Roman" pitchFamily="18" charset="0"/>
              </a:rPr>
              <a:t>Кому принадлежат слова: «Французы показали себя достойными одержать победу, а русские стяжали право быть непобедимыми»? </a:t>
            </a:r>
            <a:r>
              <a:rPr lang="ru-RU" sz="4800" dirty="0">
                <a:solidFill>
                  <a:srgbClr val="FF0000"/>
                </a:solidFill>
                <a:latin typeface="Times New Roman" pitchFamily="18" charset="0"/>
                <a:ea typeface="+mj-ea"/>
                <a:cs typeface="Times New Roman" pitchFamily="18" charset="0"/>
              </a:rPr>
              <a:t/>
            </a:r>
            <a:br>
              <a:rPr lang="ru-RU" sz="4800" dirty="0">
                <a:solidFill>
                  <a:srgbClr val="FF0000"/>
                </a:solidFill>
                <a:latin typeface="Times New Roman" pitchFamily="18" charset="0"/>
                <a:ea typeface="+mj-ea"/>
                <a:cs typeface="Times New Roman" pitchFamily="18" charset="0"/>
              </a:rPr>
            </a:br>
            <a:endParaRPr lang="ru-RU"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7634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dirty="0" smtClean="0">
                <a:solidFill>
                  <a:srgbClr val="FF0000"/>
                </a:solidFill>
                <a:latin typeface="Times New Roman" pitchFamily="18" charset="0"/>
                <a:cs typeface="Times New Roman" pitchFamily="18" charset="0"/>
              </a:rPr>
              <a:t>ответ</a:t>
            </a:r>
            <a:endParaRPr lang="ru-RU" sz="72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7200" i="1" dirty="0" smtClean="0">
                <a:solidFill>
                  <a:srgbClr val="FF0000"/>
                </a:solidFill>
                <a:latin typeface="Times New Roman" pitchFamily="18" charset="0"/>
                <a:cs typeface="Times New Roman" pitchFamily="18" charset="0"/>
              </a:rPr>
              <a:t>Наполеон</a:t>
            </a:r>
            <a:endParaRPr lang="ru-RU" sz="72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71570"/>
          </a:xfrm>
        </p:spPr>
        <p:txBody>
          <a:bodyPr>
            <a:noAutofit/>
          </a:bodyPr>
          <a:lstStyle/>
          <a:p>
            <a:r>
              <a:rPr lang="ru-RU" sz="8000" dirty="0" smtClean="0">
                <a:solidFill>
                  <a:srgbClr val="FF0000"/>
                </a:solidFill>
                <a:latin typeface="Times New Roman" pitchFamily="18" charset="0"/>
                <a:cs typeface="Times New Roman" pitchFamily="18" charset="0"/>
              </a:rPr>
              <a:t>Вопрос №16</a:t>
            </a:r>
            <a:endParaRPr lang="ru-RU" sz="80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142984"/>
            <a:ext cx="8229600" cy="5500726"/>
          </a:xfrm>
        </p:spPr>
        <p:txBody>
          <a:bodyPr>
            <a:noAutofit/>
          </a:bodyPr>
          <a:lstStyle/>
          <a:p>
            <a:r>
              <a:rPr lang="ru-RU" sz="4000" i="1" dirty="0">
                <a:solidFill>
                  <a:srgbClr val="FF0000"/>
                </a:solidFill>
                <a:latin typeface="Times New Roman" pitchFamily="18" charset="0"/>
                <a:cs typeface="Times New Roman" pitchFamily="18" charset="0"/>
              </a:rPr>
              <a:t>В ходе Отечественной войны 1812 года русские солдаты, воюя с французами, иногда, как    правило, ночью, по ошибке убивали своих же офицеров – выходцев из дворянских семей. Предположите, по какой причине происходили подобные трагические ошибки? </a:t>
            </a:r>
          </a:p>
        </p:txBody>
      </p:sp>
    </p:spTree>
    <p:extLst>
      <p:ext uri="{BB962C8B-B14F-4D97-AF65-F5344CB8AC3E}">
        <p14:creationId xmlns:p14="http://schemas.microsoft.com/office/powerpoint/2010/main" val="2374121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FF0000"/>
                </a:solidFill>
                <a:latin typeface="Times New Roman" pitchFamily="18" charset="0"/>
                <a:cs typeface="Times New Roman" pitchFamily="18" charset="0"/>
              </a:rPr>
              <a:t>ответ</a:t>
            </a:r>
            <a:endParaRPr lang="ru-RU" sz="60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pPr lvl="0"/>
            <a:r>
              <a:rPr lang="ru-RU" sz="4800" dirty="0">
                <a:solidFill>
                  <a:srgbClr val="FF0000"/>
                </a:solidFill>
                <a:latin typeface="Times New Roman" pitchFamily="18" charset="0"/>
                <a:cs typeface="Times New Roman" pitchFamily="18" charset="0"/>
              </a:rPr>
              <a:t>(Подобные трагические случайности происходили оттого, что русские офицеры-дворяне общались между собой только по-французски)</a:t>
            </a:r>
          </a:p>
        </p:txBody>
      </p:sp>
    </p:spTree>
    <p:extLst>
      <p:ext uri="{BB962C8B-B14F-4D97-AF65-F5344CB8AC3E}">
        <p14:creationId xmlns:p14="http://schemas.microsoft.com/office/powerpoint/2010/main" val="970413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ртинка 2 из 207">
            <a:hlinkClick r:id="rId2"/>
          </p:cNvPr>
          <p:cNvPicPr>
            <a:picLocks noChangeAspect="1" noChangeArrowheads="1"/>
          </p:cNvPicPr>
          <p:nvPr/>
        </p:nvPicPr>
        <p:blipFill>
          <a:blip r:embed="rId3" cstate="print"/>
          <a:srcRect/>
          <a:stretch>
            <a:fillRect/>
          </a:stretch>
        </p:blipFill>
        <p:spPr bwMode="auto">
          <a:xfrm>
            <a:off x="551418" y="692696"/>
            <a:ext cx="8235971" cy="574184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928694"/>
          </a:xfrm>
        </p:spPr>
        <p:txBody>
          <a:bodyPr>
            <a:noAutofit/>
          </a:bodyPr>
          <a:lstStyle/>
          <a:p>
            <a:r>
              <a:rPr lang="ru-RU" sz="6600" dirty="0" smtClean="0">
                <a:solidFill>
                  <a:srgbClr val="FF0000"/>
                </a:solidFill>
                <a:latin typeface="Times New Roman" pitchFamily="18" charset="0"/>
                <a:cs typeface="Times New Roman" pitchFamily="18" charset="0"/>
              </a:rPr>
              <a:t>ответ</a:t>
            </a:r>
            <a:endParaRPr lang="ru-RU" sz="66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142984"/>
            <a:ext cx="8115328" cy="4983179"/>
          </a:xfrm>
        </p:spPr>
        <p:txBody>
          <a:bodyPr>
            <a:normAutofit fontScale="85000" lnSpcReduction="10000"/>
          </a:bodyPr>
          <a:lstStyle/>
          <a:p>
            <a:pPr algn="ctr">
              <a:spcAft>
                <a:spcPts val="750"/>
              </a:spcAft>
            </a:pPr>
            <a:r>
              <a:rPr lang="ru-RU" sz="4400" dirty="0">
                <a:solidFill>
                  <a:srgbClr val="FF0000"/>
                </a:solidFill>
                <a:latin typeface="Times New Roman" pitchFamily="18" charset="0"/>
                <a:ea typeface="Times New Roman"/>
                <a:cs typeface="Times New Roman" pitchFamily="18" charset="0"/>
              </a:rPr>
              <a:t>(«Французы в 1812 г., пленённые партизанами» И. М. Прянишников</a:t>
            </a:r>
            <a:r>
              <a:rPr lang="ru-RU" sz="4400" dirty="0" smtClean="0">
                <a:solidFill>
                  <a:srgbClr val="FF0000"/>
                </a:solidFill>
                <a:latin typeface="Times New Roman" pitchFamily="18" charset="0"/>
                <a:ea typeface="Times New Roman"/>
                <a:cs typeface="Times New Roman" pitchFamily="18" charset="0"/>
              </a:rPr>
              <a:t>)</a:t>
            </a:r>
            <a:endParaRPr lang="ru-RU" sz="4400" dirty="0">
              <a:solidFill>
                <a:srgbClr val="FF0000"/>
              </a:solidFill>
              <a:latin typeface="Times New Roman" pitchFamily="18" charset="0"/>
              <a:cs typeface="Times New Roman" pitchFamily="18" charset="0"/>
            </a:endParaRPr>
          </a:p>
          <a:p>
            <a:pPr marL="0" lvl="0" indent="0" algn="just">
              <a:spcBef>
                <a:spcPts val="0"/>
              </a:spcBef>
              <a:buNone/>
            </a:pPr>
            <a:endParaRPr lang="ru-RU" sz="2000" b="1" dirty="0" smtClean="0">
              <a:solidFill>
                <a:prstClr val="black"/>
              </a:solidFill>
              <a:latin typeface="Times New Roman" pitchFamily="18" charset="0"/>
              <a:cs typeface="Times New Roman" pitchFamily="18" charset="0"/>
            </a:endParaRPr>
          </a:p>
          <a:p>
            <a:pPr marL="0" lvl="0" indent="0" algn="just">
              <a:spcBef>
                <a:spcPts val="0"/>
              </a:spcBef>
              <a:buNone/>
            </a:pPr>
            <a:endParaRPr lang="ru-RU" sz="2000" b="1" dirty="0" smtClean="0">
              <a:solidFill>
                <a:prstClr val="black"/>
              </a:solidFill>
              <a:latin typeface="Times New Roman" pitchFamily="18" charset="0"/>
              <a:cs typeface="Times New Roman" pitchFamily="18" charset="0"/>
            </a:endParaRPr>
          </a:p>
          <a:p>
            <a:pPr marL="0" lvl="0" indent="0" algn="just">
              <a:spcBef>
                <a:spcPts val="0"/>
              </a:spcBef>
              <a:buNone/>
            </a:pPr>
            <a:r>
              <a:rPr lang="ru-RU" sz="4000" b="1" i="1" dirty="0" smtClean="0">
                <a:solidFill>
                  <a:srgbClr val="FF0000"/>
                </a:solidFill>
                <a:latin typeface="Times New Roman" pitchFamily="18" charset="0"/>
                <a:cs typeface="Times New Roman" pitchFamily="18" charset="0"/>
              </a:rPr>
              <a:t>Отступление </a:t>
            </a:r>
            <a:r>
              <a:rPr lang="ru-RU" sz="4000" b="1" i="1" dirty="0">
                <a:solidFill>
                  <a:srgbClr val="FF0000"/>
                </a:solidFill>
                <a:latin typeface="Times New Roman" pitchFamily="18" charset="0"/>
                <a:cs typeface="Times New Roman" pitchFamily="18" charset="0"/>
              </a:rPr>
              <a:t>французов сопровождала армия Кутузова, не давая им покоя ни в пути, ни на отдыхе. Наконец, 14 декабря 1812 года последние остатки французских войск были изгнаны </a:t>
            </a:r>
            <a:r>
              <a:rPr lang="ru-RU" sz="4000" b="1" i="1" dirty="0" smtClean="0">
                <a:solidFill>
                  <a:srgbClr val="FF0000"/>
                </a:solidFill>
                <a:latin typeface="Times New Roman" pitchFamily="18" charset="0"/>
                <a:cs typeface="Times New Roman" pitchFamily="18" charset="0"/>
              </a:rPr>
              <a:t>за пределы </a:t>
            </a:r>
            <a:r>
              <a:rPr lang="ru-RU" sz="4000" b="1" i="1" dirty="0">
                <a:solidFill>
                  <a:srgbClr val="FF0000"/>
                </a:solidFill>
                <a:latin typeface="Times New Roman" pitchFamily="18" charset="0"/>
                <a:cs typeface="Times New Roman" pitchFamily="18" charset="0"/>
              </a:rPr>
              <a:t>России. Начался распад империи Наполеона. </a:t>
            </a:r>
          </a:p>
          <a:p>
            <a:endParaRPr lang="ru-RU" dirty="0"/>
          </a:p>
        </p:txBody>
      </p:sp>
    </p:spTree>
    <p:extLst>
      <p:ext uri="{BB962C8B-B14F-4D97-AF65-F5344CB8AC3E}">
        <p14:creationId xmlns:p14="http://schemas.microsoft.com/office/powerpoint/2010/main" val="4242045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latin typeface="Times New Roman" pitchFamily="18" charset="0"/>
                <a:cs typeface="Times New Roman" pitchFamily="18" charset="0"/>
              </a:rPr>
              <a:t>№18 загадка –шарада</a:t>
            </a:r>
            <a:r>
              <a:rPr lang="ru-RU" dirty="0" smtClean="0"/>
              <a:t>. </a:t>
            </a:r>
            <a:endParaRPr lang="ru-RU" dirty="0"/>
          </a:p>
        </p:txBody>
      </p:sp>
      <p:sp>
        <p:nvSpPr>
          <p:cNvPr id="3" name="Объект 2"/>
          <p:cNvSpPr>
            <a:spLocks noGrp="1"/>
          </p:cNvSpPr>
          <p:nvPr>
            <p:ph idx="1"/>
          </p:nvPr>
        </p:nvSpPr>
        <p:spPr>
          <a:xfrm>
            <a:off x="457200" y="1196752"/>
            <a:ext cx="8291264" cy="5256584"/>
          </a:xfrm>
        </p:spPr>
        <p:txBody>
          <a:bodyPr>
            <a:noAutofit/>
          </a:bodyPr>
          <a:lstStyle/>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С буквой «О» и буквой «Ё»</a:t>
            </a:r>
            <a:endParaRPr lang="ru-RU" sz="2000" dirty="0">
              <a:solidFill>
                <a:srgbClr val="C00000"/>
              </a:solidFill>
              <a:ea typeface="Calibri"/>
              <a:cs typeface="Times New Roman"/>
            </a:endParaRPr>
          </a:p>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Украшает он жильё.</a:t>
            </a:r>
            <a:endParaRPr lang="ru-RU" sz="2000" dirty="0">
              <a:solidFill>
                <a:srgbClr val="C00000"/>
              </a:solidFill>
              <a:ea typeface="Calibri"/>
              <a:cs typeface="Times New Roman"/>
            </a:endParaRPr>
          </a:p>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На полу иль на стене,</a:t>
            </a:r>
            <a:endParaRPr lang="ru-RU" sz="2000" dirty="0">
              <a:solidFill>
                <a:srgbClr val="C00000"/>
              </a:solidFill>
              <a:ea typeface="Calibri"/>
              <a:cs typeface="Times New Roman"/>
            </a:endParaRPr>
          </a:p>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Очень нравится он мне.</a:t>
            </a:r>
            <a:endParaRPr lang="ru-RU" sz="2000" dirty="0">
              <a:solidFill>
                <a:srgbClr val="C00000"/>
              </a:solidFill>
              <a:ea typeface="Calibri"/>
              <a:cs typeface="Times New Roman"/>
            </a:endParaRPr>
          </a:p>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 </a:t>
            </a:r>
            <a:endParaRPr lang="ru-RU" sz="2000" dirty="0">
              <a:solidFill>
                <a:srgbClr val="C00000"/>
              </a:solidFill>
              <a:ea typeface="Calibri"/>
              <a:cs typeface="Times New Roman"/>
            </a:endParaRPr>
          </a:p>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С буквой «И» и с буквой «Е» –</a:t>
            </a:r>
            <a:endParaRPr lang="ru-RU" sz="2000" dirty="0">
              <a:solidFill>
                <a:srgbClr val="C00000"/>
              </a:solidFill>
              <a:ea typeface="Calibri"/>
              <a:cs typeface="Times New Roman"/>
            </a:endParaRPr>
          </a:p>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У солдат на голове,</a:t>
            </a:r>
            <a:endParaRPr lang="ru-RU" sz="2000" dirty="0">
              <a:solidFill>
                <a:srgbClr val="C00000"/>
              </a:solidFill>
              <a:ea typeface="Calibri"/>
              <a:cs typeface="Times New Roman"/>
            </a:endParaRPr>
          </a:p>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Только раньше, в старину,</a:t>
            </a:r>
            <a:endParaRPr lang="ru-RU" sz="2000" dirty="0">
              <a:solidFill>
                <a:srgbClr val="C00000"/>
              </a:solidFill>
              <a:ea typeface="Calibri"/>
              <a:cs typeface="Times New Roman"/>
            </a:endParaRPr>
          </a:p>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В Бородинскую войну.</a:t>
            </a:r>
            <a:endParaRPr lang="ru-RU" sz="2000" dirty="0">
              <a:solidFill>
                <a:srgbClr val="C00000"/>
              </a:solidFill>
              <a:ea typeface="Calibri"/>
              <a:cs typeface="Times New Roman"/>
            </a:endParaRPr>
          </a:p>
          <a:p>
            <a:pPr marL="142875" marR="142875">
              <a:lnSpc>
                <a:spcPct val="115000"/>
              </a:lnSpc>
              <a:spcBef>
                <a:spcPts val="750"/>
              </a:spcBef>
              <a:spcAft>
                <a:spcPts val="0"/>
              </a:spcAft>
            </a:pPr>
            <a:r>
              <a:rPr lang="ru-RU" sz="2000" b="1" dirty="0">
                <a:solidFill>
                  <a:srgbClr val="C00000"/>
                </a:solidFill>
                <a:latin typeface="Times New Roman"/>
                <a:ea typeface="Times New Roman"/>
                <a:cs typeface="Times New Roman"/>
              </a:rPr>
              <a:t> </a:t>
            </a:r>
            <a:endParaRPr lang="ru-RU" sz="2000" dirty="0">
              <a:solidFill>
                <a:srgbClr val="C00000"/>
              </a:solidFill>
              <a:ea typeface="Calibri"/>
              <a:cs typeface="Times New Roman"/>
            </a:endParaRPr>
          </a:p>
          <a:p>
            <a:r>
              <a:rPr lang="ru-RU" sz="2000" b="1" dirty="0">
                <a:solidFill>
                  <a:srgbClr val="000000"/>
                </a:solidFill>
                <a:latin typeface="Times New Roman"/>
                <a:ea typeface="Times New Roman"/>
              </a:rPr>
              <a:t>_ О _ Ё _ – _ И _ Е _ </a:t>
            </a:r>
            <a:endParaRPr lang="ru-RU" sz="2000" dirty="0"/>
          </a:p>
        </p:txBody>
      </p:sp>
    </p:spTree>
    <p:extLst>
      <p:ext uri="{BB962C8B-B14F-4D97-AF65-F5344CB8AC3E}">
        <p14:creationId xmlns:p14="http://schemas.microsoft.com/office/powerpoint/2010/main" val="128693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C00000"/>
                </a:solidFill>
                <a:latin typeface="Times New Roman" pitchFamily="18" charset="0"/>
                <a:cs typeface="Times New Roman" pitchFamily="18" charset="0"/>
              </a:rPr>
              <a:t>ответ</a:t>
            </a:r>
            <a:endParaRPr lang="ru-RU" sz="5400"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142875" marR="142875">
              <a:lnSpc>
                <a:spcPct val="115000"/>
              </a:lnSpc>
              <a:spcBef>
                <a:spcPts val="750"/>
              </a:spcBef>
              <a:spcAft>
                <a:spcPts val="0"/>
              </a:spcAft>
            </a:pPr>
            <a:r>
              <a:rPr lang="ru-RU" sz="6600" b="1" dirty="0">
                <a:solidFill>
                  <a:srgbClr val="C00000"/>
                </a:solidFill>
                <a:latin typeface="Times New Roman"/>
                <a:ea typeface="Times New Roman"/>
                <a:cs typeface="Times New Roman"/>
              </a:rPr>
              <a:t>(КОВЁР – КИВЕР)</a:t>
            </a:r>
            <a:endParaRPr lang="ru-RU" sz="6600" dirty="0">
              <a:solidFill>
                <a:srgbClr val="C00000"/>
              </a:solidFill>
              <a:ea typeface="Calibri"/>
              <a:cs typeface="Times New Roman"/>
            </a:endParaRPr>
          </a:p>
          <a:p>
            <a:pPr marL="0" marR="142875" indent="0">
              <a:lnSpc>
                <a:spcPct val="115000"/>
              </a:lnSpc>
              <a:spcBef>
                <a:spcPts val="750"/>
              </a:spcBef>
              <a:spcAft>
                <a:spcPts val="0"/>
              </a:spcAft>
              <a:buNone/>
            </a:pPr>
            <a:endParaRPr lang="ru-RU" sz="6600" dirty="0">
              <a:solidFill>
                <a:srgbClr val="C00000"/>
              </a:solidFill>
              <a:ea typeface="Calibri"/>
              <a:cs typeface="Times New Roman"/>
            </a:endParaRPr>
          </a:p>
        </p:txBody>
      </p:sp>
    </p:spTree>
    <p:extLst>
      <p:ext uri="{BB962C8B-B14F-4D97-AF65-F5344CB8AC3E}">
        <p14:creationId xmlns:p14="http://schemas.microsoft.com/office/powerpoint/2010/main" val="108030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latin typeface="Times New Roman" pitchFamily="18" charset="0"/>
                <a:cs typeface="Times New Roman" pitchFamily="18" charset="0"/>
              </a:rPr>
              <a:t>№19  загадка - шарада</a:t>
            </a:r>
            <a:endParaRPr lang="ru-RU"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0000" lnSpcReduction="20000"/>
          </a:bodyPr>
          <a:lstStyle/>
          <a:p>
            <a:pPr marR="142875">
              <a:lnSpc>
                <a:spcPct val="115000"/>
              </a:lnSpc>
              <a:spcBef>
                <a:spcPts val="750"/>
              </a:spcBef>
              <a:spcAft>
                <a:spcPts val="0"/>
              </a:spcAft>
            </a:pPr>
            <a:r>
              <a:rPr lang="ru-RU" b="1" i="1" dirty="0">
                <a:solidFill>
                  <a:srgbClr val="C00000"/>
                </a:solidFill>
                <a:latin typeface="Times New Roman"/>
                <a:ea typeface="Times New Roman"/>
                <a:cs typeface="Times New Roman"/>
              </a:rPr>
              <a:t>Первый слог</a:t>
            </a:r>
            <a:r>
              <a:rPr lang="ru-RU" b="1" dirty="0">
                <a:solidFill>
                  <a:srgbClr val="C00000"/>
                </a:solidFill>
                <a:latin typeface="Times New Roman"/>
                <a:ea typeface="Times New Roman"/>
                <a:cs typeface="Times New Roman"/>
              </a:rPr>
              <a:t> – вторая нота,</a:t>
            </a:r>
            <a:br>
              <a:rPr lang="ru-RU" b="1" dirty="0">
                <a:solidFill>
                  <a:srgbClr val="C00000"/>
                </a:solidFill>
                <a:latin typeface="Times New Roman"/>
                <a:ea typeface="Times New Roman"/>
                <a:cs typeface="Times New Roman"/>
              </a:rPr>
            </a:br>
            <a:r>
              <a:rPr lang="ru-RU" b="1" dirty="0">
                <a:solidFill>
                  <a:srgbClr val="C00000"/>
                </a:solidFill>
                <a:latin typeface="Times New Roman"/>
                <a:ea typeface="Times New Roman"/>
                <a:cs typeface="Times New Roman"/>
              </a:rPr>
              <a:t>Можешь спеть, коль есть охота.</a:t>
            </a:r>
            <a:br>
              <a:rPr lang="ru-RU" b="1" dirty="0">
                <a:solidFill>
                  <a:srgbClr val="C00000"/>
                </a:solidFill>
                <a:latin typeface="Times New Roman"/>
                <a:ea typeface="Times New Roman"/>
                <a:cs typeface="Times New Roman"/>
              </a:rPr>
            </a:br>
            <a:r>
              <a:rPr lang="ru-RU" b="1" i="1" dirty="0">
                <a:solidFill>
                  <a:srgbClr val="C00000"/>
                </a:solidFill>
                <a:latin typeface="Times New Roman"/>
                <a:ea typeface="Times New Roman"/>
                <a:cs typeface="Times New Roman"/>
              </a:rPr>
              <a:t>Со вторым</a:t>
            </a:r>
            <a:r>
              <a:rPr lang="ru-RU" b="1" dirty="0">
                <a:solidFill>
                  <a:srgbClr val="C00000"/>
                </a:solidFill>
                <a:latin typeface="Times New Roman"/>
                <a:ea typeface="Times New Roman"/>
                <a:cs typeface="Times New Roman"/>
              </a:rPr>
              <a:t> – чуть посложнее:</a:t>
            </a:r>
            <a:br>
              <a:rPr lang="ru-RU" b="1" dirty="0">
                <a:solidFill>
                  <a:srgbClr val="C00000"/>
                </a:solidFill>
                <a:latin typeface="Times New Roman"/>
                <a:ea typeface="Times New Roman"/>
                <a:cs typeface="Times New Roman"/>
              </a:rPr>
            </a:br>
            <a:r>
              <a:rPr lang="ru-RU" b="1" dirty="0">
                <a:solidFill>
                  <a:srgbClr val="C00000"/>
                </a:solidFill>
                <a:latin typeface="Times New Roman"/>
                <a:ea typeface="Times New Roman"/>
                <a:cs typeface="Times New Roman"/>
              </a:rPr>
              <a:t>«Дуб» возьми позеленее,</a:t>
            </a:r>
            <a:br>
              <a:rPr lang="ru-RU" b="1" dirty="0">
                <a:solidFill>
                  <a:srgbClr val="C00000"/>
                </a:solidFill>
                <a:latin typeface="Times New Roman"/>
                <a:ea typeface="Times New Roman"/>
                <a:cs typeface="Times New Roman"/>
              </a:rPr>
            </a:br>
            <a:r>
              <a:rPr lang="ru-RU" b="1" dirty="0">
                <a:solidFill>
                  <a:srgbClr val="C00000"/>
                </a:solidFill>
                <a:latin typeface="Times New Roman"/>
                <a:ea typeface="Times New Roman"/>
                <a:cs typeface="Times New Roman"/>
              </a:rPr>
              <a:t>«Б» тихонько отними,</a:t>
            </a:r>
            <a:br>
              <a:rPr lang="ru-RU" b="1" dirty="0">
                <a:solidFill>
                  <a:srgbClr val="C00000"/>
                </a:solidFill>
                <a:latin typeface="Times New Roman"/>
                <a:ea typeface="Times New Roman"/>
                <a:cs typeface="Times New Roman"/>
              </a:rPr>
            </a:br>
            <a:r>
              <a:rPr lang="ru-RU" b="1" dirty="0">
                <a:solidFill>
                  <a:srgbClr val="C00000"/>
                </a:solidFill>
                <a:latin typeface="Times New Roman"/>
                <a:ea typeface="Times New Roman"/>
                <a:cs typeface="Times New Roman"/>
              </a:rPr>
              <a:t>И на «Т», друг, замени.</a:t>
            </a:r>
            <a:br>
              <a:rPr lang="ru-RU" b="1" dirty="0">
                <a:solidFill>
                  <a:srgbClr val="C00000"/>
                </a:solidFill>
                <a:latin typeface="Times New Roman"/>
                <a:ea typeface="Times New Roman"/>
                <a:cs typeface="Times New Roman"/>
              </a:rPr>
            </a:br>
            <a:r>
              <a:rPr lang="ru-RU" b="1" dirty="0">
                <a:solidFill>
                  <a:srgbClr val="C00000"/>
                </a:solidFill>
                <a:latin typeface="Times New Roman"/>
                <a:ea typeface="Times New Roman"/>
                <a:cs typeface="Times New Roman"/>
              </a:rPr>
              <a:t>После двух слогов сложенья</a:t>
            </a:r>
            <a:br>
              <a:rPr lang="ru-RU" b="1" dirty="0">
                <a:solidFill>
                  <a:srgbClr val="C00000"/>
                </a:solidFill>
                <a:latin typeface="Times New Roman"/>
                <a:ea typeface="Times New Roman"/>
                <a:cs typeface="Times New Roman"/>
              </a:rPr>
            </a:br>
            <a:r>
              <a:rPr lang="ru-RU" b="1" dirty="0">
                <a:solidFill>
                  <a:srgbClr val="C00000"/>
                </a:solidFill>
                <a:latin typeface="Times New Roman"/>
                <a:ea typeface="Times New Roman"/>
                <a:cs typeface="Times New Roman"/>
              </a:rPr>
              <a:t>Ты получишь укрепленье,</a:t>
            </a:r>
            <a:br>
              <a:rPr lang="ru-RU" b="1" dirty="0">
                <a:solidFill>
                  <a:srgbClr val="C00000"/>
                </a:solidFill>
                <a:latin typeface="Times New Roman"/>
                <a:ea typeface="Times New Roman"/>
                <a:cs typeface="Times New Roman"/>
              </a:rPr>
            </a:br>
            <a:r>
              <a:rPr lang="ru-RU" b="1" dirty="0">
                <a:solidFill>
                  <a:srgbClr val="C00000"/>
                </a:solidFill>
                <a:latin typeface="Times New Roman"/>
                <a:ea typeface="Times New Roman"/>
                <a:cs typeface="Times New Roman"/>
              </a:rPr>
              <a:t>В старину на поле боя</a:t>
            </a:r>
            <a:br>
              <a:rPr lang="ru-RU" b="1" dirty="0">
                <a:solidFill>
                  <a:srgbClr val="C00000"/>
                </a:solidFill>
                <a:latin typeface="Times New Roman"/>
                <a:ea typeface="Times New Roman"/>
                <a:cs typeface="Times New Roman"/>
              </a:rPr>
            </a:br>
            <a:r>
              <a:rPr lang="ru-RU" b="1" dirty="0">
                <a:solidFill>
                  <a:srgbClr val="C00000"/>
                </a:solidFill>
                <a:latin typeface="Times New Roman"/>
                <a:ea typeface="Times New Roman"/>
                <a:cs typeface="Times New Roman"/>
              </a:rPr>
              <a:t>Часто строили такое.</a:t>
            </a:r>
            <a:br>
              <a:rPr lang="ru-RU" b="1" dirty="0">
                <a:solidFill>
                  <a:srgbClr val="C00000"/>
                </a:solidFill>
                <a:latin typeface="Times New Roman"/>
                <a:ea typeface="Times New Roman"/>
                <a:cs typeface="Times New Roman"/>
              </a:rPr>
            </a:br>
            <a:r>
              <a:rPr lang="ru-RU" b="1" dirty="0">
                <a:solidFill>
                  <a:srgbClr val="C00000"/>
                </a:solidFill>
                <a:latin typeface="Times New Roman"/>
                <a:ea typeface="Times New Roman"/>
                <a:cs typeface="Times New Roman"/>
              </a:rPr>
              <a:t/>
            </a:r>
            <a:br>
              <a:rPr lang="ru-RU" b="1" dirty="0">
                <a:solidFill>
                  <a:srgbClr val="C00000"/>
                </a:solidFill>
                <a:latin typeface="Times New Roman"/>
                <a:ea typeface="Times New Roman"/>
                <a:cs typeface="Times New Roman"/>
              </a:rPr>
            </a:br>
            <a:r>
              <a:rPr lang="ru-RU" b="1" dirty="0">
                <a:latin typeface="Times New Roman"/>
                <a:ea typeface="Times New Roman"/>
                <a:cs typeface="Times New Roman"/>
              </a:rPr>
              <a:t>_ _ + _ _ _ = _ _ _ _ _</a:t>
            </a:r>
            <a:endParaRPr lang="ru-RU" sz="1800" dirty="0">
              <a:ea typeface="Calibri"/>
              <a:cs typeface="Times New Roman"/>
            </a:endParaRPr>
          </a:p>
          <a:p>
            <a:pPr marL="142875" marR="142875">
              <a:lnSpc>
                <a:spcPct val="115000"/>
              </a:lnSpc>
              <a:spcBef>
                <a:spcPts val="750"/>
              </a:spcBef>
              <a:spcAft>
                <a:spcPts val="0"/>
              </a:spcAft>
            </a:pPr>
            <a:r>
              <a:rPr lang="ru-RU" sz="2400" dirty="0">
                <a:solidFill>
                  <a:srgbClr val="000000"/>
                </a:solidFill>
                <a:latin typeface="Times New Roman"/>
                <a:ea typeface="Times New Roman"/>
                <a:cs typeface="Times New Roman"/>
              </a:rPr>
              <a:t> </a:t>
            </a:r>
            <a:endParaRPr lang="ru-RU" sz="1800" dirty="0">
              <a:ea typeface="Calibri"/>
              <a:cs typeface="Times New Roman"/>
            </a:endParaRPr>
          </a:p>
        </p:txBody>
      </p:sp>
    </p:spTree>
    <p:extLst>
      <p:ext uri="{BB962C8B-B14F-4D97-AF65-F5344CB8AC3E}">
        <p14:creationId xmlns:p14="http://schemas.microsoft.com/office/powerpoint/2010/main" val="33677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Autofit/>
          </a:bodyPr>
          <a:lstStyle/>
          <a:p>
            <a:r>
              <a:rPr lang="ru-RU" sz="7200" dirty="0" smtClean="0">
                <a:solidFill>
                  <a:srgbClr val="FF0000"/>
                </a:solidFill>
                <a:latin typeface="Times New Roman" pitchFamily="18" charset="0"/>
                <a:cs typeface="Times New Roman" pitchFamily="18" charset="0"/>
              </a:rPr>
              <a:t>ответ</a:t>
            </a:r>
            <a:endParaRPr lang="ru-RU" sz="72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58204" cy="5572164"/>
          </a:xfrm>
        </p:spPr>
        <p:txBody>
          <a:bodyPr>
            <a:normAutofit/>
          </a:bodyPr>
          <a:lstStyle/>
          <a:p>
            <a:pPr algn="ctr"/>
            <a:r>
              <a:rPr lang="ru-RU" sz="4400" dirty="0" smtClean="0">
                <a:solidFill>
                  <a:srgbClr val="FF0000"/>
                </a:solidFill>
                <a:latin typeface="Times New Roman" pitchFamily="18" charset="0"/>
                <a:cs typeface="Times New Roman" pitchFamily="18" charset="0"/>
              </a:rPr>
              <a:t>Михаил  Богданович Барклай де Толи</a:t>
            </a:r>
            <a:endParaRPr lang="ru-RU" sz="4400" dirty="0">
              <a:solidFill>
                <a:srgbClr val="FF0000"/>
              </a:solidFill>
              <a:latin typeface="Times New Roman" pitchFamily="18" charset="0"/>
              <a:cs typeface="Times New Roman" pitchFamily="18" charset="0"/>
            </a:endParaRPr>
          </a:p>
        </p:txBody>
      </p:sp>
      <p:pic>
        <p:nvPicPr>
          <p:cNvPr id="4" name="Рисунок 3" descr="при рождении Михаэль Андреас Барклай де Толли выдающийся российский полководец, генерал-фельдмаршал (с 1814), военный министр, князь (с 1815). полный кавалер ордена Святого Георгия. Барклай де Толли Михаил Богданович"/>
          <p:cNvPicPr/>
          <p:nvPr/>
        </p:nvPicPr>
        <p:blipFill>
          <a:blip r:embed="rId2">
            <a:extLst>
              <a:ext uri="{28A0092B-C50C-407E-A947-70E740481C1C}">
                <a14:useLocalDpi xmlns:a14="http://schemas.microsoft.com/office/drawing/2010/main" val="0"/>
              </a:ext>
            </a:extLst>
          </a:blip>
          <a:srcRect/>
          <a:stretch>
            <a:fillRect/>
          </a:stretch>
        </p:blipFill>
        <p:spPr bwMode="auto">
          <a:xfrm>
            <a:off x="1714480" y="2643182"/>
            <a:ext cx="5929354" cy="4000528"/>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C00000"/>
                </a:solidFill>
                <a:latin typeface="Times New Roman" pitchFamily="18" charset="0"/>
                <a:cs typeface="Times New Roman" pitchFamily="18" charset="0"/>
              </a:rPr>
              <a:t>Ответ</a:t>
            </a:r>
            <a:endParaRPr lang="ru-RU" sz="6000"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marR="142875" lvl="0" indent="0" algn="r">
              <a:lnSpc>
                <a:spcPct val="115000"/>
              </a:lnSpc>
              <a:spcBef>
                <a:spcPts val="750"/>
              </a:spcBef>
              <a:buNone/>
              <a:tabLst>
                <a:tab pos="457200" algn="l"/>
              </a:tabLst>
            </a:pPr>
            <a:r>
              <a:rPr lang="ru-RU" sz="6600" dirty="0">
                <a:solidFill>
                  <a:srgbClr val="C00000"/>
                </a:solidFill>
                <a:latin typeface="Times New Roman"/>
                <a:ea typeface="Times New Roman"/>
                <a:cs typeface="Times New Roman"/>
              </a:rPr>
              <a:t>(РЕ + ДУБ – Б + Т = РЕ +ДУТ = РЕДУТ)</a:t>
            </a:r>
            <a:endParaRPr lang="ru-RU" sz="6600" dirty="0">
              <a:solidFill>
                <a:srgbClr val="C00000"/>
              </a:solidFill>
              <a:ea typeface="Calibri"/>
              <a:cs typeface="Times New Roman"/>
            </a:endParaRPr>
          </a:p>
        </p:txBody>
      </p:sp>
    </p:spTree>
    <p:extLst>
      <p:ext uri="{BB962C8B-B14F-4D97-AF65-F5344CB8AC3E}">
        <p14:creationId xmlns:p14="http://schemas.microsoft.com/office/powerpoint/2010/main" val="2871653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Картинка 50 из 201">
            <a:hlinkClick r:id="rId2"/>
          </p:cNvPr>
          <p:cNvPicPr>
            <a:picLocks noChangeAspect="1" noChangeArrowheads="1"/>
          </p:cNvPicPr>
          <p:nvPr/>
        </p:nvPicPr>
        <p:blipFill>
          <a:blip r:embed="rId3" cstate="print"/>
          <a:srcRect/>
          <a:stretch>
            <a:fillRect/>
          </a:stretch>
        </p:blipFill>
        <p:spPr bwMode="auto">
          <a:xfrm>
            <a:off x="785786" y="214290"/>
            <a:ext cx="7643866" cy="4732601"/>
          </a:xfrm>
          <a:prstGeom prst="rect">
            <a:avLst/>
          </a:prstGeom>
          <a:noFill/>
        </p:spPr>
      </p:pic>
      <p:sp>
        <p:nvSpPr>
          <p:cNvPr id="3" name="TextBox 2"/>
          <p:cNvSpPr txBox="1"/>
          <p:nvPr/>
        </p:nvSpPr>
        <p:spPr>
          <a:xfrm>
            <a:off x="214282" y="4929198"/>
            <a:ext cx="8786874" cy="1938992"/>
          </a:xfrm>
          <a:prstGeom prst="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2000" b="1" dirty="0" smtClean="0"/>
              <a:t>Жители спешно покидали Москву. Французские войска входили в пустой город. Это было впервые. Во всех покорённых Наполеоном странах знатные горожане, признавая поражение, подносили Наполеону ключи от города. Долго ждал Наполеон на Поклонной горе, но никто ему ключи от Москвы не принёс. А на утро Москва запылала. Французам негде оказалось стать на зимние квартиры.</a:t>
            </a:r>
            <a:endParaRPr lang="ru-RU" sz="20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Картинка 12 из 543">
            <a:hlinkClick r:id="rId2"/>
          </p:cNvPr>
          <p:cNvPicPr>
            <a:picLocks noChangeAspect="1" noChangeArrowheads="1"/>
          </p:cNvPicPr>
          <p:nvPr/>
        </p:nvPicPr>
        <p:blipFill>
          <a:blip r:embed="rId3" cstate="print"/>
          <a:srcRect/>
          <a:stretch>
            <a:fillRect/>
          </a:stretch>
        </p:blipFill>
        <p:spPr bwMode="auto">
          <a:xfrm>
            <a:off x="1357290" y="285728"/>
            <a:ext cx="6929486" cy="5200365"/>
          </a:xfrm>
          <a:prstGeom prst="rect">
            <a:avLst/>
          </a:prstGeom>
          <a:noFill/>
        </p:spPr>
      </p:pic>
      <p:sp>
        <p:nvSpPr>
          <p:cNvPr id="3" name="TextBox 2"/>
          <p:cNvSpPr txBox="1"/>
          <p:nvPr/>
        </p:nvSpPr>
        <p:spPr>
          <a:xfrm>
            <a:off x="1071538" y="5643578"/>
            <a:ext cx="7143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b="1" dirty="0" smtClean="0"/>
              <a:t>Памятник русским воинам на Бородинском поле.</a:t>
            </a:r>
            <a:endParaRPr lang="ru-RU"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643050"/>
            <a:ext cx="7500990" cy="304698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 !</a:t>
            </a:r>
            <a:endPar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latin typeface="Times New Roman" pitchFamily="18" charset="0"/>
                <a:cs typeface="Times New Roman" pitchFamily="18" charset="0"/>
              </a:rPr>
              <a:t>Вопрос № 2</a:t>
            </a:r>
            <a:endParaRPr lang="ru-RU" sz="6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5400" dirty="0" smtClean="0">
                <a:solidFill>
                  <a:srgbClr val="FF0000"/>
                </a:solidFill>
                <a:latin typeface="Times New Roman" pitchFamily="18" charset="0"/>
                <a:cs typeface="Times New Roman" pitchFamily="18" charset="0"/>
              </a:rPr>
              <a:t>Когда началась Отечественная война 1812 года?</a:t>
            </a:r>
            <a:endParaRPr lang="ru-RU" sz="5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latin typeface="Times New Roman" pitchFamily="18" charset="0"/>
                <a:cs typeface="Times New Roman" pitchFamily="18" charset="0"/>
              </a:rPr>
              <a:t>Ответ</a:t>
            </a:r>
            <a:endParaRPr lang="ru-RU" sz="6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20000"/>
          </a:bodyPr>
          <a:lstStyle/>
          <a:p>
            <a:r>
              <a:rPr lang="ru-RU" sz="6600" dirty="0" smtClean="0">
                <a:solidFill>
                  <a:srgbClr val="FF0000"/>
                </a:solidFill>
                <a:latin typeface="Times New Roman" pitchFamily="18" charset="0"/>
                <a:cs typeface="Times New Roman" pitchFamily="18" charset="0"/>
              </a:rPr>
              <a:t>Утром 12 июня 1812 г. французские войска переправились через Неман и форсированным маршем вторглись в Россию</a:t>
            </a:r>
            <a:r>
              <a:rPr lang="ru-RU" sz="6600" dirty="0" smtClean="0">
                <a:solidFill>
                  <a:srgbClr val="FF0000"/>
                </a:solidFill>
              </a:rPr>
              <a:t>.</a:t>
            </a:r>
            <a:endParaRPr lang="ru-RU" sz="6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latin typeface="Times New Roman" pitchFamily="18" charset="0"/>
                <a:cs typeface="Times New Roman" pitchFamily="18" charset="0"/>
              </a:rPr>
              <a:t>Вопрос №3</a:t>
            </a:r>
            <a:endParaRPr lang="ru-RU" sz="6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r>
              <a:rPr lang="ru-RU" sz="6600" dirty="0" smtClean="0">
                <a:solidFill>
                  <a:srgbClr val="FF0000"/>
                </a:solidFill>
                <a:latin typeface="Times New Roman" pitchFamily="18" charset="0"/>
                <a:cs typeface="Times New Roman" pitchFamily="18" charset="0"/>
              </a:rPr>
              <a:t>Переправой через какую реку армия Наполеона начала вторжение на русскую землю?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latin typeface="Times New Roman" pitchFamily="18" charset="0"/>
                <a:cs typeface="Times New Roman" pitchFamily="18" charset="0"/>
              </a:rPr>
              <a:t>ответ</a:t>
            </a:r>
            <a:endParaRPr lang="ru-RU" sz="66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6600" dirty="0" smtClean="0">
                <a:solidFill>
                  <a:srgbClr val="FF0000"/>
                </a:solidFill>
                <a:latin typeface="Times New Roman" pitchFamily="18" charset="0"/>
                <a:cs typeface="Times New Roman" pitchFamily="18" charset="0"/>
              </a:rPr>
              <a:t>(Неман)</a:t>
            </a:r>
            <a:endParaRPr lang="ru-RU" sz="6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FF0000"/>
                </a:solidFill>
                <a:latin typeface="Times New Roman" pitchFamily="18" charset="0"/>
                <a:cs typeface="Times New Roman" pitchFamily="18" charset="0"/>
              </a:rPr>
              <a:t>Вопрос № 4</a:t>
            </a:r>
            <a:endParaRPr lang="ru-RU" sz="60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r>
              <a:rPr lang="ru-RU" sz="6600" dirty="0" smtClean="0">
                <a:solidFill>
                  <a:srgbClr val="FF0000"/>
                </a:solidFill>
                <a:latin typeface="Times New Roman" pitchFamily="18" charset="0"/>
                <a:cs typeface="Times New Roman" pitchFamily="18" charset="0"/>
              </a:rPr>
              <a:t>Кто командовал французскими войсками во время отечественной войны 1812 года ?</a:t>
            </a:r>
            <a:endParaRPr lang="ru-RU" sz="6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749</Words>
  <Application>Microsoft Office PowerPoint</Application>
  <PresentationFormat>Экран (4:3)</PresentationFormat>
  <Paragraphs>106</Paragraphs>
  <Slides>43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Презентация PowerPoint</vt:lpstr>
      <vt:lpstr>Цель</vt:lpstr>
      <vt:lpstr>Вопрос №1</vt:lpstr>
      <vt:lpstr>ответ</vt:lpstr>
      <vt:lpstr>Вопрос № 2</vt:lpstr>
      <vt:lpstr>Ответ</vt:lpstr>
      <vt:lpstr>Вопрос №3</vt:lpstr>
      <vt:lpstr>ответ</vt:lpstr>
      <vt:lpstr>Вопрос № 4</vt:lpstr>
      <vt:lpstr>Презентация PowerPoint</vt:lpstr>
      <vt:lpstr>Вопрос №5</vt:lpstr>
      <vt:lpstr>Ответ</vt:lpstr>
      <vt:lpstr>Вопрос №6</vt:lpstr>
      <vt:lpstr>Презентация PowerPoint</vt:lpstr>
      <vt:lpstr>Вопрос №7</vt:lpstr>
      <vt:lpstr>Презентация PowerPoint</vt:lpstr>
      <vt:lpstr>Вопрос №8</vt:lpstr>
      <vt:lpstr>Презентация PowerPoint</vt:lpstr>
      <vt:lpstr>Вопрос №9</vt:lpstr>
      <vt:lpstr>Презентация PowerPoint</vt:lpstr>
      <vt:lpstr>Вопрос №10</vt:lpstr>
      <vt:lpstr>Ответ</vt:lpstr>
      <vt:lpstr>Вопрос №11</vt:lpstr>
      <vt:lpstr>Ответ</vt:lpstr>
      <vt:lpstr>Вопрос №12</vt:lpstr>
      <vt:lpstr>Ответ </vt:lpstr>
      <vt:lpstr>Вопрос №13</vt:lpstr>
      <vt:lpstr>Ответ</vt:lpstr>
      <vt:lpstr>Вопрос №14</vt:lpstr>
      <vt:lpstr>Презентация PowerPoint</vt:lpstr>
      <vt:lpstr>Вопрос №15</vt:lpstr>
      <vt:lpstr>ответ</vt:lpstr>
      <vt:lpstr>Вопрос №16</vt:lpstr>
      <vt:lpstr>ответ</vt:lpstr>
      <vt:lpstr>Презентация PowerPoint</vt:lpstr>
      <vt:lpstr>ответ</vt:lpstr>
      <vt:lpstr>№18 загадка –шарада. </vt:lpstr>
      <vt:lpstr>ответ</vt:lpstr>
      <vt:lpstr>№19  загадка - шарада</vt:lpstr>
      <vt:lpstr>Ответ</vt:lpstr>
      <vt:lpstr>Презентация PowerPoint</vt:lpstr>
      <vt:lpstr>Презентация PowerPoint</vt:lpstr>
      <vt:lpstr>Презентация PowerPoint</vt:lpstr>
    </vt:vector>
  </TitlesOfParts>
  <Company>WareZ Provider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User</cp:lastModifiedBy>
  <cp:revision>95</cp:revision>
  <dcterms:created xsi:type="dcterms:W3CDTF">2010-01-02T11:51:30Z</dcterms:created>
  <dcterms:modified xsi:type="dcterms:W3CDTF">2018-02-13T15:40:23Z</dcterms:modified>
</cp:coreProperties>
</file>