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71" r:id="rId2"/>
    <p:sldId id="257" r:id="rId3"/>
    <p:sldId id="261" r:id="rId4"/>
    <p:sldId id="263" r:id="rId5"/>
    <p:sldId id="262" r:id="rId6"/>
    <p:sldId id="264" r:id="rId7"/>
    <p:sldId id="258" r:id="rId8"/>
    <p:sldId id="259" r:id="rId9"/>
    <p:sldId id="272" r:id="rId10"/>
    <p:sldId id="266" r:id="rId11"/>
    <p:sldId id="265" r:id="rId12"/>
    <p:sldId id="267" r:id="rId13"/>
    <p:sldId id="268" r:id="rId14"/>
    <p:sldId id="274" r:id="rId15"/>
    <p:sldId id="275" r:id="rId16"/>
    <p:sldId id="276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89" autoAdjust="0"/>
    <p:restoredTop sz="86475" autoAdjust="0"/>
  </p:normalViewPr>
  <p:slideViewPr>
    <p:cSldViewPr>
      <p:cViewPr varScale="1">
        <p:scale>
          <a:sx n="88" d="100"/>
          <a:sy n="88" d="100"/>
        </p:scale>
        <p:origin x="-10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270663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38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Широкая масленица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D:\рабочий стол 31.08.2015\аня\ФОТО 2013-2014-2015 г\масленница\SAM_601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2786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рабочий стол 31.08.2015\аня\ФОТО 2013-2014-2015 г\масленница\SAM_60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305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1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Гори, гори ясно… </a:t>
            </a:r>
            <a:endParaRPr lang="ru-RU" dirty="0"/>
          </a:p>
        </p:txBody>
      </p:sp>
      <p:pic>
        <p:nvPicPr>
          <p:cNvPr id="10242" name="Picture 2" descr="D:\рабочий стол 31.08.2015\аня\ФОТО 2013-2014-2015 г\масленница\SAM_60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038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рабочий стол 31.08.2015\аня\ФОТО 2013-2014-2015 г\масленница\SAM_60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086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4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Ты, дружок, не грусти, вместе с нами попляши!</a:t>
            </a:r>
            <a:endParaRPr lang="ru-RU" sz="3600" dirty="0"/>
          </a:p>
        </p:txBody>
      </p:sp>
      <p:pic>
        <p:nvPicPr>
          <p:cNvPr id="2050" name="Picture 2" descr="D:\рабочий стол 31.08.2015\аня\ФОТО 2013-2014-2015 г\1 апреля\SAM_66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чий стол 31.08.2015\аня\ФОТО 2013-2014-2015 г\1 апреля\SAM_66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1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668980">
            <a:off x="457200" y="704088"/>
            <a:ext cx="8229600" cy="1143000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Пестушки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нар творч\image(7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ар творч\image(1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6601"/>
            <a:ext cx="4038600" cy="302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pic>
        <p:nvPicPr>
          <p:cNvPr id="4098" name="Picture 2" descr="C:\Users\User\Desktop\нар творч\image(1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4038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нар творч\image(1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038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Пришла Коляда…</a:t>
            </a:r>
            <a:endParaRPr lang="ru-RU" dirty="0"/>
          </a:p>
        </p:txBody>
      </p:sp>
      <p:pic>
        <p:nvPicPr>
          <p:cNvPr id="12290" name="Picture 2" descr="D:\рабочий стол 31.08.2015\аня\ФОТО 2013-2014-2015 г\калядки\SAM_50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3344"/>
            <a:ext cx="4038600" cy="347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рабочий стол 31.08.2015\аня\ФОТО 2013-2014-2015 г\калядки\SAM_50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038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нар творч\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2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4582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prstClr val="black"/>
                </a:solidFill>
                <a:latin typeface="Segoe Script" pitchFamily="34" charset="0"/>
                <a:ea typeface="Calibri"/>
              </a:rPr>
              <a:t/>
            </a:r>
            <a:br>
              <a:rPr lang="ru-RU" sz="4800" b="1" dirty="0" smtClean="0">
                <a:solidFill>
                  <a:prstClr val="black"/>
                </a:solidFill>
                <a:latin typeface="Segoe Script" pitchFamily="34" charset="0"/>
                <a:ea typeface="Calibri"/>
              </a:rPr>
            </a:br>
            <a:r>
              <a:rPr lang="ru-RU" sz="4800" b="1" dirty="0" smtClean="0">
                <a:solidFill>
                  <a:prstClr val="black"/>
                </a:solidFill>
                <a:latin typeface="Segoe Script" pitchFamily="34" charset="0"/>
                <a:ea typeface="Calibri"/>
              </a:rPr>
              <a:t/>
            </a:r>
            <a:br>
              <a:rPr lang="ru-RU" sz="4800" b="1" dirty="0" smtClean="0">
                <a:solidFill>
                  <a:prstClr val="black"/>
                </a:solidFill>
                <a:latin typeface="Segoe Script" pitchFamily="34" charset="0"/>
                <a:ea typeface="Calibri"/>
              </a:rPr>
            </a:br>
            <a:r>
              <a:rPr lang="ru-RU" sz="4800" b="1" dirty="0">
                <a:solidFill>
                  <a:prstClr val="black"/>
                </a:solidFill>
                <a:latin typeface="Segoe Script" pitchFamily="34" charset="0"/>
                <a:ea typeface="Calibri"/>
              </a:rPr>
              <a:t/>
            </a:r>
            <a:br>
              <a:rPr lang="ru-RU" sz="4800" b="1" dirty="0">
                <a:solidFill>
                  <a:prstClr val="black"/>
                </a:solidFill>
                <a:latin typeface="Segoe Script" pitchFamily="34" charset="0"/>
                <a:ea typeface="Calibri"/>
              </a:rPr>
            </a:br>
            <a:r>
              <a:rPr lang="ru-RU" sz="4800" b="1" dirty="0" smtClean="0">
                <a:solidFill>
                  <a:prstClr val="black"/>
                </a:solidFill>
                <a:latin typeface="Segoe Script" pitchFamily="34" charset="0"/>
                <a:ea typeface="Calibri"/>
              </a:rPr>
              <a:t/>
            </a:r>
            <a:br>
              <a:rPr lang="ru-RU" sz="4800" b="1" dirty="0" smtClean="0">
                <a:solidFill>
                  <a:prstClr val="black"/>
                </a:solidFill>
                <a:latin typeface="Segoe Script" pitchFamily="34" charset="0"/>
                <a:ea typeface="Calibri"/>
              </a:rPr>
            </a:br>
            <a:r>
              <a:rPr lang="ru-RU" sz="4800" b="1" dirty="0">
                <a:solidFill>
                  <a:prstClr val="black"/>
                </a:solidFill>
                <a:latin typeface="Segoe Script" pitchFamily="34" charset="0"/>
                <a:ea typeface="Calibri"/>
              </a:rPr>
              <a:t/>
            </a:r>
            <a:br>
              <a:rPr lang="ru-RU" sz="4800" b="1" dirty="0">
                <a:solidFill>
                  <a:prstClr val="black"/>
                </a:solidFill>
                <a:latin typeface="Segoe Script" pitchFamily="34" charset="0"/>
                <a:ea typeface="Calibri"/>
              </a:rPr>
            </a:br>
            <a:r>
              <a:rPr lang="ru-RU" sz="4800" b="1" dirty="0" smtClean="0">
                <a:solidFill>
                  <a:prstClr val="black"/>
                </a:solidFill>
                <a:latin typeface="Segoe Script" pitchFamily="34" charset="0"/>
                <a:ea typeface="Calibri"/>
              </a:rPr>
              <a:t/>
            </a:r>
            <a:br>
              <a:rPr lang="ru-RU" sz="4800" b="1" dirty="0" smtClean="0">
                <a:solidFill>
                  <a:prstClr val="black"/>
                </a:solidFill>
                <a:latin typeface="Segoe Script" pitchFamily="34" charset="0"/>
                <a:ea typeface="Calibri"/>
              </a:rPr>
            </a:br>
            <a:r>
              <a:rPr lang="ru-RU" sz="4800" b="1" dirty="0">
                <a:solidFill>
                  <a:prstClr val="black"/>
                </a:solidFill>
                <a:latin typeface="Segoe Script" pitchFamily="34" charset="0"/>
                <a:ea typeface="Calibri"/>
              </a:rPr>
              <a:t/>
            </a:r>
            <a:br>
              <a:rPr lang="ru-RU" sz="4800" b="1" dirty="0">
                <a:solidFill>
                  <a:prstClr val="black"/>
                </a:solidFill>
                <a:latin typeface="Segoe Script" pitchFamily="34" charset="0"/>
                <a:ea typeface="Calibri"/>
              </a:rPr>
            </a:br>
            <a:r>
              <a:rPr lang="ru-RU" sz="4800" b="1" dirty="0" smtClean="0">
                <a:solidFill>
                  <a:prstClr val="black"/>
                </a:solidFill>
                <a:latin typeface="Segoe Script" pitchFamily="34" charset="0"/>
                <a:ea typeface="Calibri"/>
              </a:rPr>
              <a:t/>
            </a:r>
            <a:br>
              <a:rPr lang="ru-RU" sz="4800" b="1" dirty="0" smtClean="0">
                <a:solidFill>
                  <a:prstClr val="black"/>
                </a:solidFill>
                <a:latin typeface="Segoe Script" pitchFamily="34" charset="0"/>
                <a:ea typeface="Calibri"/>
              </a:rPr>
            </a:br>
            <a:r>
              <a:rPr lang="ru-RU" sz="4800" b="1" dirty="0" smtClean="0">
                <a:solidFill>
                  <a:prstClr val="black"/>
                </a:solidFill>
                <a:latin typeface="Segoe Script" pitchFamily="34" charset="0"/>
                <a:ea typeface="Calibri"/>
              </a:rPr>
              <a:t>Цель</a:t>
            </a:r>
            <a:r>
              <a:rPr lang="ru-RU" sz="4800" b="1" dirty="0">
                <a:solidFill>
                  <a:prstClr val="black"/>
                </a:solidFill>
                <a:latin typeface="Segoe Script" pitchFamily="34" charset="0"/>
                <a:ea typeface="Calibri"/>
              </a:rPr>
              <a:t>: Приобщение дошкольников к истокам русской </a:t>
            </a:r>
            <a:r>
              <a:rPr lang="ru-RU" sz="4800" b="1" dirty="0" smtClean="0">
                <a:solidFill>
                  <a:prstClr val="black"/>
                </a:solidFill>
                <a:latin typeface="Segoe Script" pitchFamily="34" charset="0"/>
                <a:ea typeface="Calibri"/>
              </a:rPr>
              <a:t>народной </a:t>
            </a:r>
            <a:r>
              <a:rPr lang="ru-RU" sz="4800" b="1" dirty="0">
                <a:solidFill>
                  <a:prstClr val="black"/>
                </a:solidFill>
                <a:latin typeface="Segoe Script" pitchFamily="34" charset="0"/>
                <a:ea typeface="Calibri"/>
              </a:rPr>
              <a:t>культуры.</a:t>
            </a:r>
            <a:endParaRPr lang="ru-RU" sz="5400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9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524000"/>
            <a:ext cx="7543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	Активизировать представления детей о народных праздниках, обычаях и традициях русского народа.</a:t>
            </a:r>
          </a:p>
          <a:p>
            <a:r>
              <a:rPr lang="ru-RU" dirty="0"/>
              <a:t>2.	Развивать эмоциональное </a:t>
            </a:r>
            <a:r>
              <a:rPr lang="ru-RU" dirty="0" smtClean="0"/>
              <a:t>восприятие народной музыки в различных видах музыкальной деятельности.</a:t>
            </a:r>
          </a:p>
          <a:p>
            <a:r>
              <a:rPr lang="ru-RU" dirty="0" smtClean="0"/>
              <a:t>3.	Познакомить детей с русскими народными песнями различных жанров, со звучанием и внешним видом русских народных инструментов.</a:t>
            </a:r>
          </a:p>
          <a:p>
            <a:r>
              <a:rPr lang="ru-RU" dirty="0" smtClean="0"/>
              <a:t>4.	Развивать воображение, творческие и актерские способности.</a:t>
            </a:r>
          </a:p>
          <a:p>
            <a:r>
              <a:rPr lang="ru-RU" dirty="0" smtClean="0"/>
              <a:t>5.	Расширить диапазон детского голоса, развивать вокально-хоровые навыки, чистоту интонирования средствами народного фольклора.</a:t>
            </a:r>
          </a:p>
          <a:p>
            <a:r>
              <a:rPr lang="ru-RU" dirty="0" smtClean="0"/>
              <a:t>6</a:t>
            </a:r>
            <a:r>
              <a:rPr lang="ru-RU" dirty="0"/>
              <a:t>.	Воспитывать патриотические чувства, гордость за великую державу.</a:t>
            </a:r>
          </a:p>
          <a:p>
            <a:r>
              <a:rPr lang="ru-RU" dirty="0" smtClean="0"/>
              <a:t>7.	Вовлечь родителей и педагогов в совместную деятельность по реализации проекта по приобщению детей к истокам русской национальной культуры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288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ар творч\image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1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1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2" y="838200"/>
            <a:ext cx="833845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2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55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Колыбельные песенки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Баю – бай, котенок мой</a:t>
            </a:r>
          </a:p>
          <a:p>
            <a:pPr marL="0" indent="0" algn="ctr">
              <a:buNone/>
            </a:pPr>
            <a:r>
              <a:rPr lang="ru-RU" sz="2000" dirty="0" smtClean="0"/>
              <a:t>Спи, усни, ребенок мой…</a:t>
            </a:r>
          </a:p>
          <a:p>
            <a:pPr marL="0" indent="0" algn="ctr">
              <a:buNone/>
            </a:pPr>
            <a:r>
              <a:rPr lang="ru-RU" sz="2000" dirty="0" smtClean="0"/>
              <a:t>Вот тебе под спинку – </a:t>
            </a:r>
          </a:p>
          <a:p>
            <a:pPr marL="0" indent="0" algn="ctr">
              <a:buNone/>
            </a:pPr>
            <a:r>
              <a:rPr lang="ru-RU" sz="2000" dirty="0" smtClean="0"/>
              <a:t>Мягкую перинку</a:t>
            </a:r>
          </a:p>
          <a:p>
            <a:pPr marL="0" indent="0" algn="ctr">
              <a:buNone/>
            </a:pPr>
            <a:r>
              <a:rPr lang="ru-RU" sz="2000" dirty="0" smtClean="0"/>
              <a:t>Сверху на перинку – </a:t>
            </a:r>
          </a:p>
          <a:p>
            <a:pPr marL="0" indent="0" algn="ctr">
              <a:buNone/>
            </a:pPr>
            <a:r>
              <a:rPr lang="ru-RU" sz="2000" dirty="0" smtClean="0"/>
              <a:t>Чистую простынку.</a:t>
            </a:r>
          </a:p>
          <a:p>
            <a:pPr marL="0" indent="0" algn="ctr">
              <a:buNone/>
            </a:pPr>
            <a:r>
              <a:rPr lang="ru-RU" sz="2000" dirty="0" smtClean="0"/>
              <a:t>Вот тебе под ушки – белые подушки,</a:t>
            </a:r>
          </a:p>
          <a:p>
            <a:pPr marL="0" indent="0" algn="ctr">
              <a:buNone/>
            </a:pPr>
            <a:r>
              <a:rPr lang="ru-RU" sz="2000" dirty="0" smtClean="0"/>
              <a:t>Одеяльца на пуху и платочек наверху…</a:t>
            </a:r>
          </a:p>
          <a:p>
            <a:pPr marL="0" indent="0" algn="ctr">
              <a:buNone/>
            </a:pPr>
            <a:r>
              <a:rPr lang="ru-RU" sz="2000" dirty="0" smtClean="0"/>
              <a:t>Баю – бай, котенок мой,</a:t>
            </a:r>
          </a:p>
          <a:p>
            <a:pPr marL="0" indent="0" algn="ctr">
              <a:buNone/>
            </a:pPr>
            <a:r>
              <a:rPr lang="ru-RU" sz="2000" dirty="0" smtClean="0"/>
              <a:t>Спи – усни, ребенок мой!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6243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05534">
            <a:off x="457200" y="704088"/>
            <a:ext cx="8229600" cy="1200912"/>
          </a:xfrm>
        </p:spPr>
        <p:txBody>
          <a:bodyPr/>
          <a:lstStyle/>
          <a:p>
            <a:r>
              <a:rPr lang="ru-RU" dirty="0" smtClean="0"/>
              <a:t>                   </a:t>
            </a:r>
            <a:r>
              <a:rPr lang="ru-RU" sz="6600" b="1" dirty="0" smtClean="0"/>
              <a:t>Потешки 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120"/>
          </a:xfrm>
        </p:spPr>
        <p:txBody>
          <a:bodyPr/>
          <a:lstStyle/>
          <a:p>
            <a:pPr marL="1252728" lvl="4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7924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0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Игры - потешки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Вот болотце на пути!</a:t>
            </a:r>
          </a:p>
          <a:p>
            <a:pPr marL="0" indent="0" algn="ctr">
              <a:buNone/>
            </a:pPr>
            <a:r>
              <a:rPr lang="ru-RU" sz="2000" dirty="0" smtClean="0"/>
              <a:t>Как его нам перейти?</a:t>
            </a:r>
          </a:p>
          <a:p>
            <a:pPr marL="0" indent="0" algn="ctr">
              <a:buNone/>
            </a:pPr>
            <a:r>
              <a:rPr lang="ru-RU" sz="2000" dirty="0" smtClean="0"/>
              <a:t>Прыг да скок!</a:t>
            </a:r>
          </a:p>
          <a:p>
            <a:pPr marL="0" indent="0" algn="ctr">
              <a:buNone/>
            </a:pPr>
            <a:r>
              <a:rPr lang="ru-RU" sz="2000" dirty="0" smtClean="0"/>
              <a:t>Прыг да скок!</a:t>
            </a:r>
          </a:p>
          <a:p>
            <a:pPr marL="0" indent="0" algn="ctr">
              <a:buNone/>
            </a:pPr>
            <a:r>
              <a:rPr lang="ru-RU" sz="2000" dirty="0" smtClean="0"/>
              <a:t>Веселей скачи, дружок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dirty="0" smtClean="0"/>
              <a:t>В руки мы берем совочек, </a:t>
            </a:r>
          </a:p>
          <a:p>
            <a:pPr marL="0" indent="0" algn="ctr">
              <a:buNone/>
            </a:pPr>
            <a:r>
              <a:rPr lang="ru-RU" sz="2000" dirty="0" smtClean="0"/>
              <a:t>Сыплем желтенький песочек.</a:t>
            </a:r>
          </a:p>
          <a:p>
            <a:pPr marL="0" indent="0" algn="ctr">
              <a:buNone/>
            </a:pPr>
            <a:r>
              <a:rPr lang="ru-RU" sz="2000" dirty="0" smtClean="0"/>
              <a:t>Помогай мне, не ленись!</a:t>
            </a:r>
          </a:p>
          <a:p>
            <a:pPr marL="0" indent="0" algn="ctr">
              <a:buNone/>
            </a:pPr>
            <a:r>
              <a:rPr lang="ru-RU" sz="2000" dirty="0" smtClean="0"/>
              <a:t>Наш куличик, получись!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3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</TotalTime>
  <Words>132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        Цель: Приобщение дошкольников к истокам русской народной культуры.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Колыбельные песенки </vt:lpstr>
      <vt:lpstr>                   Потешки </vt:lpstr>
      <vt:lpstr>              Игры - потешки</vt:lpstr>
      <vt:lpstr>Широкая масленица </vt:lpstr>
      <vt:lpstr>Презентация PowerPoint</vt:lpstr>
      <vt:lpstr>Гори, гори ясно… </vt:lpstr>
      <vt:lpstr>Презентация PowerPoint</vt:lpstr>
      <vt:lpstr>Ты, дружок, не грусти, вместе с нами попляши!</vt:lpstr>
      <vt:lpstr>                  Пестушки </vt:lpstr>
      <vt:lpstr>Презентация PowerPoint</vt:lpstr>
      <vt:lpstr>Пришла Коляда…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Устное народное творчество в жизни детей</dc:title>
  <dc:creator>User</dc:creator>
  <cp:lastModifiedBy>User</cp:lastModifiedBy>
  <cp:revision>20</cp:revision>
  <dcterms:created xsi:type="dcterms:W3CDTF">2016-04-05T08:04:49Z</dcterms:created>
  <dcterms:modified xsi:type="dcterms:W3CDTF">2016-04-07T07:58:39Z</dcterms:modified>
</cp:coreProperties>
</file>